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8"/>
  </p:notesMasterIdLst>
  <p:sldIdLst>
    <p:sldId id="256" r:id="rId2"/>
    <p:sldId id="257" r:id="rId3"/>
    <p:sldId id="277" r:id="rId4"/>
    <p:sldId id="279" r:id="rId5"/>
    <p:sldId id="278" r:id="rId6"/>
    <p:sldId id="259" r:id="rId7"/>
    <p:sldId id="261" r:id="rId8"/>
    <p:sldId id="267" r:id="rId9"/>
    <p:sldId id="269" r:id="rId10"/>
    <p:sldId id="280" r:id="rId11"/>
    <p:sldId id="281" r:id="rId12"/>
    <p:sldId id="262" r:id="rId13"/>
    <p:sldId id="263" r:id="rId14"/>
    <p:sldId id="264" r:id="rId15"/>
    <p:sldId id="265" r:id="rId16"/>
    <p:sldId id="266" r:id="rId17"/>
    <p:sldId id="258" r:id="rId18"/>
    <p:sldId id="275" r:id="rId19"/>
    <p:sldId id="270" r:id="rId20"/>
    <p:sldId id="271" r:id="rId21"/>
    <p:sldId id="272" r:id="rId22"/>
    <p:sldId id="274" r:id="rId23"/>
    <p:sldId id="273" r:id="rId24"/>
    <p:sldId id="301" r:id="rId25"/>
    <p:sldId id="302" r:id="rId26"/>
    <p:sldId id="303" r:id="rId27"/>
    <p:sldId id="304" r:id="rId28"/>
    <p:sldId id="276" r:id="rId29"/>
    <p:sldId id="297" r:id="rId30"/>
    <p:sldId id="298" r:id="rId31"/>
    <p:sldId id="299" r:id="rId32"/>
    <p:sldId id="300" r:id="rId33"/>
    <p:sldId id="296" r:id="rId34"/>
    <p:sldId id="282" r:id="rId35"/>
    <p:sldId id="305" r:id="rId36"/>
    <p:sldId id="30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9"/>
            <p14:sldId id="278"/>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 name="Copilot-Advanced" id="{CDCE715F-1B62-49C0-A000-9D54BA8760B9}">
          <p14:sldIdLst>
            <p14:sldId id="301"/>
            <p14:sldId id="302"/>
            <p14:sldId id="303"/>
            <p14:sldId id="304"/>
            <p14:sldId id="276"/>
            <p14:sldId id="297"/>
            <p14:sldId id="298"/>
            <p14:sldId id="299"/>
            <p14:sldId id="300"/>
            <p14:sldId id="296"/>
            <p14:sldId id="282"/>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87" autoAdjust="0"/>
    <p:restoredTop sz="86667" autoAdjust="0"/>
  </p:normalViewPr>
  <p:slideViewPr>
    <p:cSldViewPr snapToGrid="0">
      <p:cViewPr varScale="1">
        <p:scale>
          <a:sx n="66" d="100"/>
          <a:sy n="66" d="100"/>
        </p:scale>
        <p:origin x="3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johndohoneyjr/karpent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Write me unit tests for all the operations in my calculator.js file</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Write me unit tests for all the operations in my calculator.js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the following example: test(‘adds 1 + 2 to equal 3’, () =&gt; ( expect(calculate(1, 2 ‘+’)).toBe(3);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dirty="0">
                <a:solidFill>
                  <a:schemeClr val="dk1"/>
                </a:solidFill>
              </a:rPr>
            </a:br>
            <a:br>
              <a:rPr lang="en" dirty="0">
                <a:solidFill>
                  <a:schemeClr val="dk1"/>
                </a:solidFill>
              </a:rPr>
            </a:br>
            <a:r>
              <a:rPr lang="en" dirty="0">
                <a:solidFill>
                  <a:schemeClr val="dk1"/>
                </a:solidFill>
              </a:rPr>
              <a:t>Lastly, you have the ability to control your Output Verbosity - You can dictate your output length and the verbosity just by including it in your prompt.</a:t>
            </a:r>
            <a:br>
              <a:rPr lang="en" dirty="0">
                <a:solidFill>
                  <a:schemeClr val="dk1"/>
                </a:solidFill>
              </a:rPr>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278c631c8f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278c631c8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1</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a:t>
            </a:r>
            <a:r>
              <a:rPr lang="en-US" b="0" i="0" dirty="0">
                <a:solidFill>
                  <a:srgbClr val="3B3B3B"/>
                </a:solidFill>
                <a:effectLst/>
                <a:latin typeface="Segoe WPC"/>
              </a:rPr>
              <a:t>generate tests for stack and node classes</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“Write me unit tests for all the operations in stack and node classes in the file</a:t>
            </a:r>
            <a:br>
              <a:rPr lang="en" dirty="0">
                <a:solidFill>
                  <a:schemeClr val="dk1"/>
                </a:solidFill>
              </a:rPr>
            </a:br>
            <a:r>
              <a:rPr lang="en" dirty="0">
                <a:solidFill>
                  <a:schemeClr val="dk1"/>
                </a:solidFill>
              </a:rPr>
              <a:t>                  Use the following example: </a:t>
            </a:r>
            <a:r>
              <a:rPr lang="en-US" b="0" dirty="0">
                <a:solidFill>
                  <a:srgbClr val="795E26"/>
                </a:solidFill>
                <a:effectLst/>
                <a:latin typeface="Consolas" panose="020B0609020204030204" pitchFamily="49" charset="0"/>
              </a:rPr>
              <a:t>it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null when popping from an empty stack'</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err="1">
                <a:solidFill>
                  <a:srgbClr val="0070C1"/>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stack</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pop</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toBeNull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2 -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create an HTML calculator for 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create an HTML calculator for me? Use the following example:  &lt;!DOCTYPE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&lt;title&gt;Calculator&lt;/title&gt;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&lt;link rel="stylesheet" href="style.css"&gt;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&lt;body&gt;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3</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Example: Ensure that there is a leaderboard mechanic“</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Role</a:t>
            </a:r>
            <a:r>
              <a:rPr lang="en" dirty="0"/>
              <a:t> Prompting - Here we discuss having Copilot take on a role when completing a task.</a:t>
            </a:r>
            <a:br>
              <a:rPr lang="en" dirty="0"/>
            </a:br>
            <a:endParaRPr dirty="0"/>
          </a:p>
          <a:p>
            <a:pPr marL="0" lvl="0" indent="0" algn="l" rtl="0">
              <a:spcBef>
                <a:spcPts val="0"/>
              </a:spcBef>
              <a:spcAft>
                <a:spcPts val="0"/>
              </a:spcAft>
              <a:buNone/>
            </a:pPr>
            <a:r>
              <a:rPr lang="en" dirty="0"/>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tends to improve the results because it focuses the AI model on only the information it would have in that current role. It takes on that persona and alters the way that the model would present information.</a:t>
            </a:r>
            <a:endParaRPr dirty="0"/>
          </a:p>
          <a:p>
            <a:pPr marL="0" lvl="0" indent="0" algn="l" rtl="0">
              <a:spcBef>
                <a:spcPts val="0"/>
              </a:spcBef>
              <a:spcAft>
                <a:spcPts val="0"/>
              </a:spcAft>
              <a:buNone/>
            </a:pPr>
            <a:br>
              <a:rPr lang="en" dirty="0"/>
            </a:br>
            <a:r>
              <a:rPr lang="en" dirty="0"/>
              <a:t>I am going to paste in the chat a resource that has all kinds of pretty neat Role Prompting prompts that you can bookmark and potentially utilize at a later point. </a:t>
            </a:r>
            <a:endParaRPr dirty="0"/>
          </a:p>
          <a:p>
            <a:pPr marL="0" lvl="0" indent="0" algn="l" rtl="0">
              <a:spcBef>
                <a:spcPts val="0"/>
              </a:spcBef>
              <a:spcAft>
                <a:spcPts val="0"/>
              </a:spcAft>
              <a:buNone/>
            </a:pPr>
            <a:r>
              <a:rPr lang="en" u="sng" dirty="0">
                <a:solidFill>
                  <a:schemeClr val="hlink"/>
                </a:solidFill>
                <a:hlinkClick r:id="rId3"/>
              </a:rPr>
              <a:t>https://github.com/f/awesome-chatgpt-prompts</a:t>
            </a:r>
            <a:br>
              <a:rPr lang="en" dirty="0"/>
            </a:br>
            <a:endParaRPr dirty="0"/>
          </a:p>
          <a:p>
            <a:pPr marL="0" lvl="0" indent="0" algn="l" rtl="0">
              <a:spcBef>
                <a:spcPts val="0"/>
              </a:spcBef>
              <a:spcAft>
                <a:spcPts val="0"/>
              </a:spcAft>
              <a:buNone/>
            </a:pPr>
            <a:r>
              <a:rPr lang="en" dirty="0"/>
              <a:t>Combining Role prompting with asking for context can yield even better results.</a:t>
            </a:r>
            <a:endParaRPr dirty="0"/>
          </a:p>
          <a:p>
            <a:pPr marL="0" lvl="0" indent="0" algn="l" rtl="0">
              <a:spcBef>
                <a:spcPts val="0"/>
              </a:spcBef>
              <a:spcAft>
                <a:spcPts val="0"/>
              </a:spcAft>
              <a:buNone/>
            </a:pPr>
            <a:r>
              <a:rPr lang="en" dirty="0"/>
              <a:t>For example: "If I have not given you enough information, please let me know what information is missing to make a better decision."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on: </a:t>
            </a:r>
            <a:r>
              <a:rPr lang="en-US" dirty="0" err="1">
                <a:hlinkClick r:id="rId3"/>
              </a:rPr>
              <a:t>johndohoneyjr</a:t>
            </a:r>
            <a:r>
              <a:rPr lang="en-US" dirty="0">
                <a:hlinkClick r:id="rId3"/>
              </a:rPr>
              <a:t>/</a:t>
            </a:r>
            <a:r>
              <a:rPr lang="en-US" dirty="0" err="1">
                <a:hlinkClick r:id="rId3"/>
              </a:rPr>
              <a:t>karpenter</a:t>
            </a:r>
            <a:r>
              <a:rPr lang="en-US" dirty="0">
                <a:hlinkClick r:id="rId3"/>
              </a:rPr>
              <a:t>: AKS </a:t>
            </a:r>
            <a:r>
              <a:rPr lang="en-US" dirty="0" err="1">
                <a:hlinkClick r:id="rId3"/>
              </a:rPr>
              <a:t>Karpenter</a:t>
            </a:r>
            <a:r>
              <a:rPr lang="en-US" dirty="0">
                <a:hlinkClick r:id="rId3"/>
              </a:rPr>
              <a:t> Provider (github.com)</a:t>
            </a:r>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35</a:t>
            </a:fld>
            <a:endParaRPr lang="en-US"/>
          </a:p>
        </p:txBody>
      </p:sp>
    </p:spTree>
    <p:extLst>
      <p:ext uri="{BB962C8B-B14F-4D97-AF65-F5344CB8AC3E}">
        <p14:creationId xmlns:p14="http://schemas.microsoft.com/office/powerpoint/2010/main" val="351111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7</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9</a:t>
            </a:fld>
            <a:endParaRPr lang="en-US"/>
          </a:p>
        </p:txBody>
      </p:sp>
    </p:spTree>
    <p:extLst>
      <p:ext uri="{BB962C8B-B14F-4D97-AF65-F5344CB8AC3E}">
        <p14:creationId xmlns:p14="http://schemas.microsoft.com/office/powerpoint/2010/main" val="320899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 NOTES:</a:t>
            </a:r>
            <a:br>
              <a:rPr lang="en" dirty="0"/>
            </a:br>
            <a:br>
              <a:rPr lang="en" dirty="0"/>
            </a:br>
            <a:r>
              <a:rPr lang="en" dirty="0"/>
              <a:t>Lets R</a:t>
            </a:r>
            <a:r>
              <a:rPr lang="en-US" dirty="0"/>
              <a:t>e</a:t>
            </a:r>
            <a:r>
              <a:rPr lang="en" dirty="0"/>
              <a:t>view,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r>
              <a:rPr lang="en" sz="1200" dirty="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br>
              <a:rPr lang="en" sz="1200" dirty="0">
                <a:solidFill>
                  <a:schemeClr val="dk1"/>
                </a:solidFill>
              </a:rPr>
            </a:br>
            <a:r>
              <a:rPr lang="en" sz="1200" dirty="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dirty="0">
                <a:solidFill>
                  <a:schemeClr val="dk1"/>
                </a:solidFill>
              </a:rPr>
            </a:br>
            <a:br>
              <a:rPr lang="en" sz="1200" dirty="0">
                <a:solidFill>
                  <a:schemeClr val="dk1"/>
                </a:solidFill>
              </a:rPr>
            </a:br>
            <a:r>
              <a:rPr lang="en" sz="1200" dirty="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t>In the realm of GitHub Copilot, Zero-shot, One-shot, and Few-shot prompting refer to guiding the AI with varying levels of examples. </a:t>
            </a:r>
            <a:br>
              <a:rPr lang="en" sz="1200" dirty="0"/>
            </a:br>
            <a:br>
              <a:rPr lang="en" sz="1200" dirty="0"/>
            </a:br>
            <a:r>
              <a:rPr lang="en" sz="1200" b="1" dirty="0"/>
              <a:t>Zero-shot prompting</a:t>
            </a:r>
            <a:r>
              <a:rPr lang="en" sz="1200" dirty="0"/>
              <a:t> doesn't provide any prior examples, expecting Copilot to understand and generate relevant code purely from the given task description. </a:t>
            </a:r>
            <a:br>
              <a:rPr lang="en" sz="1200" dirty="0"/>
            </a:br>
            <a:br>
              <a:rPr lang="en" sz="1200" dirty="0"/>
            </a:br>
            <a:r>
              <a:rPr lang="en" sz="1200" b="1" dirty="0"/>
              <a:t>One-shot </a:t>
            </a:r>
            <a:r>
              <a:rPr lang="en" sz="1200" b="1" dirty="0">
                <a:solidFill>
                  <a:schemeClr val="dk1"/>
                </a:solidFill>
              </a:rPr>
              <a:t>prompting </a:t>
            </a:r>
            <a:r>
              <a:rPr lang="en" sz="1200" dirty="0"/>
              <a:t>provides a single example to set the context, assisting Copilot in generating a similar outcome. </a:t>
            </a:r>
            <a:br>
              <a:rPr lang="en" sz="1200" dirty="0"/>
            </a:br>
            <a:br>
              <a:rPr lang="en" sz="1200" dirty="0"/>
            </a:br>
            <a:r>
              <a:rPr lang="en" sz="1200" b="1" dirty="0"/>
              <a:t>Few-shot prompting</a:t>
            </a:r>
            <a:r>
              <a:rPr lang="en" sz="1200" dirty="0"/>
              <a:t> involves offering multiple examples to establish a clearer pattern for the desired code output. </a:t>
            </a:r>
            <a:br>
              <a:rPr lang="en" sz="1200" dirty="0"/>
            </a:br>
            <a:br>
              <a:rPr lang="en" sz="1200" dirty="0"/>
            </a:br>
            <a:r>
              <a:rPr lang="en" sz="1200" dirty="0"/>
              <a:t>By understanding these techniques, developers can better instruct Copilot, ensuring more accurate and context-aware code suggestions.</a:t>
            </a: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Wednesday, January 24,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Wednesday, January 24,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Wednesday, January 24,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3" name="Google Shape;443;p50"/>
          <p:cNvSpPr txBox="1">
            <a:spLocks noGrp="1"/>
          </p:cNvSpPr>
          <p:nvPr>
            <p:ph type="subTitle" idx="2"/>
          </p:nvPr>
        </p:nvSpPr>
        <p:spPr>
          <a:xfrm>
            <a:off x="772160" y="22707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5" name="Google Shape;445;p50"/>
          <p:cNvSpPr txBox="1">
            <a:spLocks noGrp="1"/>
          </p:cNvSpPr>
          <p:nvPr>
            <p:ph type="subTitle" idx="4"/>
          </p:nvPr>
        </p:nvSpPr>
        <p:spPr>
          <a:xfrm>
            <a:off x="772160" y="35467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7" name="Google Shape;447;p50"/>
          <p:cNvSpPr txBox="1">
            <a:spLocks noGrp="1"/>
          </p:cNvSpPr>
          <p:nvPr>
            <p:ph type="subTitle" idx="6"/>
          </p:nvPr>
        </p:nvSpPr>
        <p:spPr>
          <a:xfrm>
            <a:off x="772160" y="4791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8" name="Google Shape;448;p5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449" name="Google Shape;449;p50"/>
          <p:cNvSpPr/>
          <p:nvPr/>
        </p:nvSpPr>
        <p:spPr>
          <a:xfrm flipH="1">
            <a:off x="670567" y="1984800"/>
            <a:ext cx="12000" cy="6344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 name="Google Shape;450;p50"/>
          <p:cNvSpPr/>
          <p:nvPr/>
        </p:nvSpPr>
        <p:spPr>
          <a:xfrm flipH="1">
            <a:off x="670567" y="3275967"/>
            <a:ext cx="12000" cy="6344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50"/>
          <p:cNvSpPr/>
          <p:nvPr/>
        </p:nvSpPr>
        <p:spPr>
          <a:xfrm flipH="1">
            <a:off x="670567" y="4519733"/>
            <a:ext cx="12000" cy="634400"/>
          </a:xfrm>
          <a:prstGeom prst="rect">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76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8131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pic>
        <p:nvPicPr>
          <p:cNvPr id="797" name="Google Shape;797;p73"/>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84393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1"/>
            <a:ext cx="2438400" cy="24384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7"/>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7"/>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5"/>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09"/>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0" name="Google Shape;1250;p108"/>
          <p:cNvSpPr txBox="1">
            <a:spLocks noGrp="1"/>
          </p:cNvSpPr>
          <p:nvPr>
            <p:ph type="subTitle" idx="2"/>
          </p:nvPr>
        </p:nvSpPr>
        <p:spPr>
          <a:xfrm>
            <a:off x="1913191" y="2683681"/>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52" name="Google Shape;1252;p108"/>
          <p:cNvSpPr txBox="1">
            <a:spLocks noGrp="1"/>
          </p:cNvSpPr>
          <p:nvPr>
            <p:ph type="subTitle" idx="4"/>
          </p:nvPr>
        </p:nvSpPr>
        <p:spPr>
          <a:xfrm>
            <a:off x="4108481" y="1318417"/>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53" name="Google Shape;1253;p108"/>
          <p:cNvSpPr txBox="1">
            <a:spLocks noGrp="1"/>
          </p:cNvSpPr>
          <p:nvPr>
            <p:ph type="subTitle" idx="5"/>
          </p:nvPr>
        </p:nvSpPr>
        <p:spPr>
          <a:xfrm>
            <a:off x="7557115" y="41278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4" name="Google Shape;1254;p108"/>
          <p:cNvSpPr txBox="1">
            <a:spLocks noGrp="1"/>
          </p:cNvSpPr>
          <p:nvPr>
            <p:ph type="subTitle" idx="6"/>
          </p:nvPr>
        </p:nvSpPr>
        <p:spPr>
          <a:xfrm>
            <a:off x="7557115" y="420601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7" name="Google Shape;1257;p108"/>
          <p:cNvSpPr txBox="1">
            <a:spLocks noGrp="1"/>
          </p:cNvSpPr>
          <p:nvPr>
            <p:ph type="subTitle" idx="9"/>
          </p:nvPr>
        </p:nvSpPr>
        <p:spPr>
          <a:xfrm>
            <a:off x="1913215" y="41278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8" name="Google Shape;1258;p108"/>
          <p:cNvSpPr txBox="1">
            <a:spLocks noGrp="1"/>
          </p:cNvSpPr>
          <p:nvPr>
            <p:ph type="subTitle" idx="13"/>
          </p:nvPr>
        </p:nvSpPr>
        <p:spPr>
          <a:xfrm>
            <a:off x="1913215" y="4206013"/>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60" name="Google Shape;1260;p108"/>
          <p:cNvSpPr txBox="1">
            <a:spLocks noGrp="1"/>
          </p:cNvSpPr>
          <p:nvPr>
            <p:ph type="subTitle" idx="15"/>
          </p:nvPr>
        </p:nvSpPr>
        <p:spPr>
          <a:xfrm>
            <a:off x="4110881" y="5341697"/>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61" name="Google Shape;1261;p10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3459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1">
    <p:spTree>
      <p:nvGrpSpPr>
        <p:cNvPr id="1" name="Shape 147"/>
        <p:cNvGrpSpPr/>
        <p:nvPr/>
      </p:nvGrpSpPr>
      <p:grpSpPr>
        <a:xfrm>
          <a:off x="0" y="0"/>
          <a:ext cx="0" cy="0"/>
          <a:chOff x="0" y="0"/>
          <a:chExt cx="0" cy="0"/>
        </a:xfrm>
      </p:grpSpPr>
      <p:sp>
        <p:nvSpPr>
          <p:cNvPr id="148" name="Google Shape;148;p1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49" name="Google Shape;149;p11"/>
          <p:cNvPicPr preferRelativeResize="0"/>
          <p:nvPr/>
        </p:nvPicPr>
        <p:blipFill rotWithShape="1">
          <a:blip r:embed="rId2">
            <a:alphaModFix/>
          </a:blip>
          <a:srcRect/>
          <a:stretch/>
        </p:blipFill>
        <p:spPr>
          <a:xfrm>
            <a:off x="7" y="-877633"/>
            <a:ext cx="6858000" cy="6858000"/>
          </a:xfrm>
          <a:prstGeom prst="rect">
            <a:avLst/>
          </a:prstGeom>
          <a:noFill/>
          <a:ln>
            <a:noFill/>
          </a:ln>
        </p:spPr>
      </p:pic>
      <p:sp>
        <p:nvSpPr>
          <p:cNvPr id="150" name="Google Shape;150;p11"/>
          <p:cNvSpPr txBox="1">
            <a:spLocks noGrp="1"/>
          </p:cNvSpPr>
          <p:nvPr>
            <p:ph type="title"/>
          </p:nvPr>
        </p:nvSpPr>
        <p:spPr>
          <a:xfrm>
            <a:off x="758995" y="2266984"/>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9pPr>
          </a:lstStyle>
          <a:p>
            <a:endParaRPr/>
          </a:p>
        </p:txBody>
      </p:sp>
      <p:sp>
        <p:nvSpPr>
          <p:cNvPr id="151" name="Google Shape;151;p11"/>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4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4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4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4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4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4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4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4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400" i="0" u="none" strike="noStrike" cap="none">
                <a:solidFill>
                  <a:srgbClr val="F0F6FC"/>
                </a:solidFill>
              </a:defRPr>
            </a:lvl9pPr>
          </a:lstStyle>
          <a:p>
            <a:endParaRPr/>
          </a:p>
        </p:txBody>
      </p:sp>
      <p:sp>
        <p:nvSpPr>
          <p:cNvPr id="152" name="Google Shape;152;p11"/>
          <p:cNvSpPr/>
          <p:nvPr/>
        </p:nvSpPr>
        <p:spPr>
          <a:xfrm>
            <a:off x="6085600" y="0"/>
            <a:ext cx="61064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 name="Google Shape;153;p11"/>
          <p:cNvPicPr preferRelativeResize="0"/>
          <p:nvPr/>
        </p:nvPicPr>
        <p:blipFill>
          <a:blip r:embed="rId3">
            <a:alphaModFix/>
          </a:blip>
          <a:stretch>
            <a:fillRect/>
          </a:stretch>
        </p:blipFill>
        <p:spPr>
          <a:xfrm>
            <a:off x="11591966" y="220231"/>
            <a:ext cx="365733" cy="298024"/>
          </a:xfrm>
          <a:prstGeom prst="rect">
            <a:avLst/>
          </a:prstGeom>
          <a:noFill/>
          <a:ln>
            <a:noFill/>
          </a:ln>
        </p:spPr>
      </p:pic>
      <p:sp>
        <p:nvSpPr>
          <p:cNvPr id="154" name="Google Shape;154;p11"/>
          <p:cNvSpPr txBox="1"/>
          <p:nvPr/>
        </p:nvSpPr>
        <p:spPr>
          <a:xfrm>
            <a:off x="8039877" y="186633"/>
            <a:ext cx="34076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1600" i="0" u="none" strike="noStrike" cap="none">
                <a:solidFill>
                  <a:schemeClr val="dk2"/>
                </a:solidFill>
                <a:latin typeface="Roboto Mono"/>
                <a:ea typeface="Roboto Mono"/>
                <a:cs typeface="Roboto Mono"/>
                <a:sym typeface="Roboto Mono"/>
              </a:rPr>
              <a:t>GitHub Copilot</a:t>
            </a:r>
            <a:endParaRPr sz="1600" i="0" u="none" strike="noStrike" cap="none">
              <a:solidFill>
                <a:schemeClr val="dk2"/>
              </a:solidFill>
              <a:latin typeface="Roboto Mono"/>
              <a:ea typeface="Roboto Mono"/>
              <a:cs typeface="Roboto Mono"/>
              <a:sym typeface="Roboto Mono"/>
            </a:endParaRPr>
          </a:p>
        </p:txBody>
      </p:sp>
      <p:pic>
        <p:nvPicPr>
          <p:cNvPr id="155" name="Google Shape;155;p11"/>
          <p:cNvPicPr preferRelativeResize="0"/>
          <p:nvPr/>
        </p:nvPicPr>
        <p:blipFill>
          <a:blip r:embed="rId4">
            <a:alphaModFix/>
          </a:blip>
          <a:stretch>
            <a:fillRect/>
          </a:stretch>
        </p:blipFill>
        <p:spPr>
          <a:xfrm>
            <a:off x="378001" y="333801"/>
            <a:ext cx="817433" cy="1008233"/>
          </a:xfrm>
          <a:prstGeom prst="rect">
            <a:avLst/>
          </a:prstGeom>
          <a:noFill/>
          <a:ln>
            <a:noFill/>
          </a:ln>
        </p:spPr>
      </p:pic>
      <p:sp>
        <p:nvSpPr>
          <p:cNvPr id="156" name="Google Shape;156;p11"/>
          <p:cNvSpPr txBox="1"/>
          <p:nvPr/>
        </p:nvSpPr>
        <p:spPr>
          <a:xfrm>
            <a:off x="0" y="333800"/>
            <a:ext cx="6085600" cy="1066855"/>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333" b="1">
                <a:solidFill>
                  <a:srgbClr val="9FC5E8"/>
                </a:solidFill>
              </a:rPr>
              <a:t>Demo</a:t>
            </a:r>
            <a:endParaRPr sz="5333" b="1">
              <a:solidFill>
                <a:srgbClr val="9FC5E8"/>
              </a:solidFill>
            </a:endParaRPr>
          </a:p>
        </p:txBody>
      </p:sp>
    </p:spTree>
    <p:extLst>
      <p:ext uri="{BB962C8B-B14F-4D97-AF65-F5344CB8AC3E}">
        <p14:creationId xmlns:p14="http://schemas.microsoft.com/office/powerpoint/2010/main" val="182675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21" name="Google Shape;221;p2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8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26" name="Google Shape;226;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latin typeface="Roboto Mono"/>
                <a:ea typeface="Roboto Mono"/>
                <a:cs typeface="Roboto Mono"/>
                <a:sym typeface="Roboto Mono"/>
              </a:defRPr>
            </a:lvl1pPr>
            <a:lvl2pPr lvl="1">
              <a:buNone/>
              <a:defRPr>
                <a:solidFill>
                  <a:schemeClr val="dk1"/>
                </a:solidFill>
                <a:latin typeface="Roboto Mono"/>
                <a:ea typeface="Roboto Mono"/>
                <a:cs typeface="Roboto Mono"/>
                <a:sym typeface="Roboto Mono"/>
              </a:defRPr>
            </a:lvl2pPr>
            <a:lvl3pPr lvl="2">
              <a:buNone/>
              <a:defRPr>
                <a:solidFill>
                  <a:schemeClr val="dk1"/>
                </a:solidFill>
                <a:latin typeface="Roboto Mono"/>
                <a:ea typeface="Roboto Mono"/>
                <a:cs typeface="Roboto Mono"/>
                <a:sym typeface="Roboto Mono"/>
              </a:defRPr>
            </a:lvl3pPr>
            <a:lvl4pPr lvl="3">
              <a:buNone/>
              <a:defRPr>
                <a:solidFill>
                  <a:schemeClr val="dk1"/>
                </a:solidFill>
                <a:latin typeface="Roboto Mono"/>
                <a:ea typeface="Roboto Mono"/>
                <a:cs typeface="Roboto Mono"/>
                <a:sym typeface="Roboto Mono"/>
              </a:defRPr>
            </a:lvl4pPr>
            <a:lvl5pPr lvl="4">
              <a:buNone/>
              <a:defRPr>
                <a:solidFill>
                  <a:schemeClr val="dk1"/>
                </a:solidFill>
                <a:latin typeface="Roboto Mono"/>
                <a:ea typeface="Roboto Mono"/>
                <a:cs typeface="Roboto Mono"/>
                <a:sym typeface="Roboto Mono"/>
              </a:defRPr>
            </a:lvl5pPr>
            <a:lvl6pPr lvl="5">
              <a:buNone/>
              <a:defRPr>
                <a:solidFill>
                  <a:schemeClr val="dk1"/>
                </a:solidFill>
                <a:latin typeface="Roboto Mono"/>
                <a:ea typeface="Roboto Mono"/>
                <a:cs typeface="Roboto Mono"/>
                <a:sym typeface="Roboto Mono"/>
              </a:defRPr>
            </a:lvl6pPr>
            <a:lvl7pPr lvl="6">
              <a:buNone/>
              <a:defRPr>
                <a:solidFill>
                  <a:schemeClr val="dk1"/>
                </a:solidFill>
                <a:latin typeface="Roboto Mono"/>
                <a:ea typeface="Roboto Mono"/>
                <a:cs typeface="Roboto Mono"/>
                <a:sym typeface="Roboto Mono"/>
              </a:defRPr>
            </a:lvl7pPr>
            <a:lvl8pPr lvl="7">
              <a:buNone/>
              <a:defRPr>
                <a:solidFill>
                  <a:schemeClr val="dk1"/>
                </a:solidFill>
                <a:latin typeface="Roboto Mono"/>
                <a:ea typeface="Roboto Mono"/>
                <a:cs typeface="Roboto Mono"/>
                <a:sym typeface="Roboto Mono"/>
              </a:defRPr>
            </a:lvl8pPr>
            <a:lvl9pPr lvl="8">
              <a:buNone/>
              <a:defRPr>
                <a:solidFill>
                  <a:schemeClr val="dk1"/>
                </a:solidFill>
                <a:latin typeface="Roboto Mono"/>
                <a:ea typeface="Roboto Mono"/>
                <a:cs typeface="Roboto Mono"/>
                <a:sym typeface="Roboto Mono"/>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2595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3" y="-711205"/>
            <a:ext cx="6851675"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32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Wednesday, January 24,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Wednesday, January 24,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Wednesday, January 24,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Wednesday, January 24,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Wednesday, January 24,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Wednesday, January 24,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Wednesday, January 24,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eatures/copilot/plan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58.sv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18.svg"/><Relationship Id="rId1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11</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4511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4909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23138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19</a:t>
            </a:fld>
            <a:endParaRPr lang="en-US"/>
          </a:p>
        </p:txBody>
      </p:sp>
    </p:spTree>
    <p:extLst>
      <p:ext uri="{BB962C8B-B14F-4D97-AF65-F5344CB8AC3E}">
        <p14:creationId xmlns:p14="http://schemas.microsoft.com/office/powerpoint/2010/main" val="1601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23</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24</a:t>
            </a:fld>
            <a:endParaRPr/>
          </a:p>
        </p:txBody>
      </p:sp>
      <p:sp>
        <p:nvSpPr>
          <p:cNvPr id="1944" name="Google Shape;1944;p157"/>
          <p:cNvSpPr txBox="1">
            <a:spLocks noGrp="1"/>
          </p:cNvSpPr>
          <p:nvPr>
            <p:ph type="title"/>
          </p:nvPr>
        </p:nvSpPr>
        <p:spPr>
          <a:xfrm>
            <a:off x="4048633" y="2803000"/>
            <a:ext cx="7360400" cy="1252000"/>
          </a:xfrm>
          <a:prstGeom prst="rect">
            <a:avLst/>
          </a:prstGeom>
        </p:spPr>
        <p:txBody>
          <a:bodyPr spcFirstLastPara="1" vert="horz" wrap="square" lIns="121900" tIns="121900" rIns="121900" bIns="121900" rtlCol="0" anchor="ctr" anchorCtr="0">
            <a:noAutofit/>
          </a:bodyPr>
          <a:lstStyle/>
          <a:p>
            <a:r>
              <a:rPr lang="en" dirty="0">
                <a:solidFill>
                  <a:srgbClr val="00B050"/>
                </a:solidFill>
              </a:rPr>
              <a:t>Prompt Engineering - Review</a:t>
            </a:r>
            <a:endParaRPr dirty="0">
              <a:solidFill>
                <a:srgbClr val="00B050"/>
              </a:solidFill>
            </a:endParaRPr>
          </a:p>
        </p:txBody>
      </p:sp>
      <p:pic>
        <p:nvPicPr>
          <p:cNvPr id="1945" name="Google Shape;1945;p157"/>
          <p:cNvPicPr preferRelativeResize="0"/>
          <p:nvPr/>
        </p:nvPicPr>
        <p:blipFill>
          <a:blip r:embed="rId3">
            <a:alphaModFix/>
          </a:blip>
          <a:stretch>
            <a:fillRect/>
          </a:stretch>
        </p:blipFill>
        <p:spPr>
          <a:xfrm>
            <a:off x="1869292" y="2514600"/>
            <a:ext cx="1828800" cy="182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25</a:t>
            </a:fld>
            <a:endParaRPr>
              <a:solidFill>
                <a:schemeClr val="dk1"/>
              </a:solidFill>
            </a:endParaRPr>
          </a:p>
        </p:txBody>
      </p:sp>
      <p:sp>
        <p:nvSpPr>
          <p:cNvPr id="1951" name="Google Shape;1951;p158"/>
          <p:cNvSpPr txBox="1"/>
          <p:nvPr/>
        </p:nvSpPr>
        <p:spPr>
          <a:xfrm>
            <a:off x="0" y="3459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a Prompt?</a:t>
            </a:r>
            <a:endParaRPr sz="4800" b="1">
              <a:solidFill>
                <a:schemeClr val="dk1"/>
              </a:solidFill>
            </a:endParaRPr>
          </a:p>
        </p:txBody>
      </p:sp>
      <p:sp>
        <p:nvSpPr>
          <p:cNvPr id="1952" name="Google Shape;1952;p158"/>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In the context of Copilot, a prompt is a piece of code or natural language description that is used to generate code suggestions. It is the input that Copilot uses to generate its output.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53" name="Google Shape;1953;p158"/>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26</a:t>
            </a:fld>
            <a:endParaRPr>
              <a:solidFill>
                <a:schemeClr val="dk1"/>
              </a:solidFill>
            </a:endParaRPr>
          </a:p>
        </p:txBody>
      </p:sp>
      <p:sp>
        <p:nvSpPr>
          <p:cNvPr id="1959" name="Google Shape;1959;p159"/>
          <p:cNvSpPr txBox="1"/>
          <p:nvPr/>
        </p:nvSpPr>
        <p:spPr>
          <a:xfrm>
            <a:off x="0" y="345900"/>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Prompt Engineering?</a:t>
            </a:r>
            <a:endParaRPr sz="4800" b="1">
              <a:solidFill>
                <a:schemeClr val="dk1"/>
              </a:solidFill>
            </a:endParaRPr>
          </a:p>
        </p:txBody>
      </p:sp>
      <p:sp>
        <p:nvSpPr>
          <p:cNvPr id="1960" name="Google Shape;1960;p159"/>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Prompt engineering is the process of designing and creating high-quality prompts that can be used to generate accurate and useful code suggestions with Copilot.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61" name="Google Shape;1961;p159"/>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27</a:t>
            </a:fld>
            <a:endParaRPr>
              <a:solidFill>
                <a:schemeClr val="dk1"/>
              </a:solidFill>
            </a:endParaRPr>
          </a:p>
        </p:txBody>
      </p:sp>
      <p:sp>
        <p:nvSpPr>
          <p:cNvPr id="1967" name="Google Shape;1967;p160"/>
          <p:cNvSpPr txBox="1"/>
          <p:nvPr/>
        </p:nvSpPr>
        <p:spPr>
          <a:xfrm>
            <a:off x="0" y="3447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Why is Prompt Engineering Important?</a:t>
            </a:r>
            <a:endParaRPr sz="4800" b="1">
              <a:solidFill>
                <a:schemeClr val="dk1"/>
              </a:solidFill>
            </a:endParaRPr>
          </a:p>
        </p:txBody>
      </p:sp>
      <p:sp>
        <p:nvSpPr>
          <p:cNvPr id="1968" name="Google Shape;1968;p160"/>
          <p:cNvSpPr txBox="1"/>
          <p:nvPr/>
        </p:nvSpPr>
        <p:spPr>
          <a:xfrm>
            <a:off x="6247667" y="1829533"/>
            <a:ext cx="5569200" cy="27844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Char char="●"/>
            </a:pPr>
            <a:r>
              <a:rPr lang="en" sz="2267">
                <a:solidFill>
                  <a:schemeClr val="dk1"/>
                </a:solidFill>
              </a:rPr>
              <a:t>Maximizes utility of Copilot</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Minimizes repeated iterations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Determines code suggestion quality</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Skill prompts guide Copilot to understand context &amp; nuances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Refined interactions reduces misunderstandings</a:t>
            </a:r>
            <a:endParaRPr sz="2267">
              <a:solidFill>
                <a:schemeClr val="dk1"/>
              </a:solidFill>
            </a:endParaRPr>
          </a:p>
        </p:txBody>
      </p:sp>
      <p:pic>
        <p:nvPicPr>
          <p:cNvPr id="1969" name="Google Shape;1969;p160"/>
          <p:cNvPicPr preferRelativeResize="0"/>
          <p:nvPr/>
        </p:nvPicPr>
        <p:blipFill>
          <a:blip r:embed="rId3">
            <a:alphaModFix/>
          </a:blip>
          <a:stretch>
            <a:fillRect/>
          </a:stretch>
        </p:blipFill>
        <p:spPr>
          <a:xfrm>
            <a:off x="853500" y="2001700"/>
            <a:ext cx="4267200" cy="285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28</a:t>
            </a:fld>
            <a:endParaRPr/>
          </a:p>
        </p:txBody>
      </p:sp>
      <p:sp>
        <p:nvSpPr>
          <p:cNvPr id="1975" name="Google Shape;1975;p161"/>
          <p:cNvSpPr txBox="1"/>
          <p:nvPr/>
        </p:nvSpPr>
        <p:spPr>
          <a:xfrm>
            <a:off x="0" y="3398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1976" name="Google Shape;1976;p161"/>
          <p:cNvSpPr txBox="1">
            <a:spLocks noGrp="1"/>
          </p:cNvSpPr>
          <p:nvPr>
            <p:ph type="subTitle" idx="1"/>
          </p:nvPr>
        </p:nvSpPr>
        <p:spPr>
          <a:xfrm>
            <a:off x="1415333" y="4283567"/>
            <a:ext cx="2796400" cy="390000"/>
          </a:xfrm>
          <a:prstGeom prst="rect">
            <a:avLst/>
          </a:prstGeom>
        </p:spPr>
        <p:txBody>
          <a:bodyPr spcFirstLastPara="1" vert="horz" wrap="square" lIns="121900" tIns="121900" rIns="121900" bIns="121900" rtlCol="0" anchor="t" anchorCtr="0">
            <a:noAutofit/>
          </a:bodyPr>
          <a:lstStyle/>
          <a:p>
            <a:pPr marL="0" indent="0"/>
            <a:r>
              <a:rPr lang="en"/>
              <a:t>Zero-Shot Prompting</a:t>
            </a:r>
            <a:endParaRPr/>
          </a:p>
        </p:txBody>
      </p:sp>
      <p:sp>
        <p:nvSpPr>
          <p:cNvPr id="1977" name="Google Shape;1977;p161"/>
          <p:cNvSpPr txBox="1">
            <a:spLocks noGrp="1"/>
          </p:cNvSpPr>
          <p:nvPr>
            <p:ph type="subTitle" idx="2"/>
          </p:nvPr>
        </p:nvSpPr>
        <p:spPr>
          <a:xfrm>
            <a:off x="1531228" y="4698109"/>
            <a:ext cx="2609200" cy="670400"/>
          </a:xfrm>
          <a:prstGeom prst="rect">
            <a:avLst/>
          </a:prstGeom>
        </p:spPr>
        <p:txBody>
          <a:bodyPr spcFirstLastPara="1" vert="horz" wrap="square" lIns="121900" tIns="121900" rIns="121900" bIns="121900" rtlCol="0" anchor="t" anchorCtr="0">
            <a:noAutofit/>
          </a:bodyPr>
          <a:lstStyle/>
          <a:p>
            <a:pPr marL="0" indent="0"/>
            <a:r>
              <a:rPr lang="en"/>
              <a:t>No Example</a:t>
            </a:r>
            <a:endParaRPr/>
          </a:p>
        </p:txBody>
      </p:sp>
      <p:sp>
        <p:nvSpPr>
          <p:cNvPr id="1978" name="Google Shape;1978;p161"/>
          <p:cNvSpPr txBox="1">
            <a:spLocks noGrp="1"/>
          </p:cNvSpPr>
          <p:nvPr>
            <p:ph type="subTitle" idx="3"/>
          </p:nvPr>
        </p:nvSpPr>
        <p:spPr>
          <a:xfrm>
            <a:off x="4717767" y="4283567"/>
            <a:ext cx="2796400" cy="390000"/>
          </a:xfrm>
          <a:prstGeom prst="rect">
            <a:avLst/>
          </a:prstGeom>
        </p:spPr>
        <p:txBody>
          <a:bodyPr spcFirstLastPara="1" vert="horz" wrap="square" lIns="121900" tIns="121900" rIns="121900" bIns="121900" rtlCol="0" anchor="t" anchorCtr="0">
            <a:noAutofit/>
          </a:bodyPr>
          <a:lstStyle/>
          <a:p>
            <a:pPr marL="0" indent="0"/>
            <a:r>
              <a:rPr lang="en"/>
              <a:t>One-Shot Prompting</a:t>
            </a:r>
            <a:endParaRPr/>
          </a:p>
        </p:txBody>
      </p:sp>
      <p:sp>
        <p:nvSpPr>
          <p:cNvPr id="1979" name="Google Shape;1979;p161"/>
          <p:cNvSpPr txBox="1">
            <a:spLocks noGrp="1"/>
          </p:cNvSpPr>
          <p:nvPr>
            <p:ph type="subTitle" idx="4"/>
          </p:nvPr>
        </p:nvSpPr>
        <p:spPr>
          <a:xfrm>
            <a:off x="4814328" y="4698109"/>
            <a:ext cx="2609200" cy="670400"/>
          </a:xfrm>
          <a:prstGeom prst="rect">
            <a:avLst/>
          </a:prstGeom>
        </p:spPr>
        <p:txBody>
          <a:bodyPr spcFirstLastPara="1" vert="horz" wrap="square" lIns="121900" tIns="121900" rIns="121900" bIns="121900" rtlCol="0" anchor="t" anchorCtr="0">
            <a:noAutofit/>
          </a:bodyPr>
          <a:lstStyle/>
          <a:p>
            <a:pPr marL="0" indent="0"/>
            <a:r>
              <a:rPr lang="en"/>
              <a:t>One Example</a:t>
            </a:r>
            <a:endParaRPr/>
          </a:p>
        </p:txBody>
      </p:sp>
      <p:sp>
        <p:nvSpPr>
          <p:cNvPr id="1980" name="Google Shape;1980;p161"/>
          <p:cNvSpPr txBox="1">
            <a:spLocks noGrp="1"/>
          </p:cNvSpPr>
          <p:nvPr>
            <p:ph type="subTitle" idx="5"/>
          </p:nvPr>
        </p:nvSpPr>
        <p:spPr>
          <a:xfrm>
            <a:off x="8171333" y="4283567"/>
            <a:ext cx="2725600" cy="390000"/>
          </a:xfrm>
          <a:prstGeom prst="rect">
            <a:avLst/>
          </a:prstGeom>
        </p:spPr>
        <p:txBody>
          <a:bodyPr spcFirstLastPara="1" vert="horz" wrap="square" lIns="121900" tIns="121900" rIns="121900" bIns="121900" rtlCol="0" anchor="t" anchorCtr="0">
            <a:noAutofit/>
          </a:bodyPr>
          <a:lstStyle/>
          <a:p>
            <a:pPr marL="0" indent="0"/>
            <a:r>
              <a:rPr lang="en"/>
              <a:t>Few-Shot Prompting</a:t>
            </a:r>
            <a:endParaRPr/>
          </a:p>
        </p:txBody>
      </p:sp>
      <p:sp>
        <p:nvSpPr>
          <p:cNvPr id="1981" name="Google Shape;1981;p161"/>
          <p:cNvSpPr txBox="1">
            <a:spLocks noGrp="1"/>
          </p:cNvSpPr>
          <p:nvPr>
            <p:ph type="subTitle" idx="6"/>
          </p:nvPr>
        </p:nvSpPr>
        <p:spPr>
          <a:xfrm>
            <a:off x="8171328" y="4698109"/>
            <a:ext cx="2609200" cy="670400"/>
          </a:xfrm>
          <a:prstGeom prst="rect">
            <a:avLst/>
          </a:prstGeom>
        </p:spPr>
        <p:txBody>
          <a:bodyPr spcFirstLastPara="1" vert="horz" wrap="square" lIns="121900" tIns="121900" rIns="121900" bIns="121900" rtlCol="0" anchor="t" anchorCtr="0">
            <a:noAutofit/>
          </a:bodyPr>
          <a:lstStyle/>
          <a:p>
            <a:pPr marL="0" indent="0"/>
            <a:r>
              <a:rPr lang="en"/>
              <a:t>Handful of Examples</a:t>
            </a:r>
            <a:endParaRPr/>
          </a:p>
        </p:txBody>
      </p:sp>
      <p:pic>
        <p:nvPicPr>
          <p:cNvPr id="1982" name="Google Shape;1982;p161" descr="Poptocat v2"/>
          <p:cNvPicPr preferRelativeResize="0"/>
          <p:nvPr/>
        </p:nvPicPr>
        <p:blipFill rotWithShape="1">
          <a:blip r:embed="rId3">
            <a:alphaModFix/>
          </a:blip>
          <a:srcRect l="107009" t="-117610" r="-107009" b="117610"/>
          <a:stretch/>
        </p:blipFill>
        <p:spPr>
          <a:xfrm>
            <a:off x="8450167" y="1930819"/>
            <a:ext cx="2051533" cy="2051533"/>
          </a:xfrm>
          <a:prstGeom prst="rect">
            <a:avLst/>
          </a:prstGeom>
          <a:noFill/>
          <a:ln>
            <a:noFill/>
          </a:ln>
        </p:spPr>
      </p:pic>
      <p:pic>
        <p:nvPicPr>
          <p:cNvPr id="1983" name="Google Shape;1983;p161" descr="⚪ White Circle Emoji"/>
          <p:cNvPicPr preferRelativeResize="0"/>
          <p:nvPr/>
        </p:nvPicPr>
        <p:blipFill>
          <a:blip r:embed="rId4">
            <a:alphaModFix/>
          </a:blip>
          <a:stretch>
            <a:fillRect/>
          </a:stretch>
        </p:blipFill>
        <p:spPr>
          <a:xfrm>
            <a:off x="8450167" y="2146366"/>
            <a:ext cx="2051533" cy="2051604"/>
          </a:xfrm>
          <a:prstGeom prst="rect">
            <a:avLst/>
          </a:prstGeom>
          <a:noFill/>
          <a:ln>
            <a:noFill/>
          </a:ln>
        </p:spPr>
      </p:pic>
      <p:pic>
        <p:nvPicPr>
          <p:cNvPr id="1984" name="Google Shape;1984;p161" descr="⚪ White Circle Emoji"/>
          <p:cNvPicPr preferRelativeResize="0"/>
          <p:nvPr/>
        </p:nvPicPr>
        <p:blipFill>
          <a:blip r:embed="rId4">
            <a:alphaModFix/>
          </a:blip>
          <a:stretch>
            <a:fillRect/>
          </a:stretch>
        </p:blipFill>
        <p:spPr>
          <a:xfrm>
            <a:off x="5093167" y="2146366"/>
            <a:ext cx="2051533" cy="2051604"/>
          </a:xfrm>
          <a:prstGeom prst="rect">
            <a:avLst/>
          </a:prstGeom>
          <a:noFill/>
          <a:ln>
            <a:noFill/>
          </a:ln>
        </p:spPr>
      </p:pic>
      <p:pic>
        <p:nvPicPr>
          <p:cNvPr id="1985" name="Google Shape;1985;p161" descr="⚪ White Circle Emoji"/>
          <p:cNvPicPr preferRelativeResize="0"/>
          <p:nvPr/>
        </p:nvPicPr>
        <p:blipFill>
          <a:blip r:embed="rId4">
            <a:alphaModFix/>
          </a:blip>
          <a:stretch>
            <a:fillRect/>
          </a:stretch>
        </p:blipFill>
        <p:spPr>
          <a:xfrm>
            <a:off x="1810067" y="2146366"/>
            <a:ext cx="2051533" cy="2051604"/>
          </a:xfrm>
          <a:prstGeom prst="rect">
            <a:avLst/>
          </a:prstGeom>
          <a:noFill/>
          <a:ln>
            <a:noFill/>
          </a:ln>
        </p:spPr>
      </p:pic>
      <p:pic>
        <p:nvPicPr>
          <p:cNvPr id="1986" name="Google Shape;1986;p161" descr="Original"/>
          <p:cNvPicPr preferRelativeResize="0"/>
          <p:nvPr/>
        </p:nvPicPr>
        <p:blipFill>
          <a:blip r:embed="rId5">
            <a:alphaModFix/>
          </a:blip>
          <a:stretch>
            <a:fillRect/>
          </a:stretch>
        </p:blipFill>
        <p:spPr>
          <a:xfrm>
            <a:off x="1879767" y="2271500"/>
            <a:ext cx="1907933" cy="1907933"/>
          </a:xfrm>
          <a:prstGeom prst="rect">
            <a:avLst/>
          </a:prstGeom>
          <a:noFill/>
          <a:ln>
            <a:noFill/>
          </a:ln>
        </p:spPr>
      </p:pic>
      <p:pic>
        <p:nvPicPr>
          <p:cNvPr id="1987" name="Google Shape;1987;p161" descr="Puppeteer"/>
          <p:cNvPicPr preferRelativeResize="0"/>
          <p:nvPr/>
        </p:nvPicPr>
        <p:blipFill>
          <a:blip r:embed="rId6">
            <a:alphaModFix/>
          </a:blip>
          <a:stretch>
            <a:fillRect/>
          </a:stretch>
        </p:blipFill>
        <p:spPr>
          <a:xfrm>
            <a:off x="5185400" y="2261571"/>
            <a:ext cx="1821200" cy="1821167"/>
          </a:xfrm>
          <a:prstGeom prst="rect">
            <a:avLst/>
          </a:prstGeom>
          <a:noFill/>
          <a:ln>
            <a:noFill/>
          </a:ln>
        </p:spPr>
      </p:pic>
      <p:pic>
        <p:nvPicPr>
          <p:cNvPr id="1988" name="Google Shape;1988;p161" descr="Poptocat v2"/>
          <p:cNvPicPr preferRelativeResize="0"/>
          <p:nvPr/>
        </p:nvPicPr>
        <p:blipFill>
          <a:blip r:embed="rId3">
            <a:alphaModFix/>
          </a:blip>
          <a:stretch>
            <a:fillRect/>
          </a:stretch>
        </p:blipFill>
        <p:spPr>
          <a:xfrm>
            <a:off x="8450167" y="1930800"/>
            <a:ext cx="2051533" cy="20515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29</a:t>
            </a:fld>
            <a:endParaRPr>
              <a:solidFill>
                <a:schemeClr val="dk1"/>
              </a:solidFill>
            </a:endParaRPr>
          </a:p>
        </p:txBody>
      </p:sp>
      <p:sp>
        <p:nvSpPr>
          <p:cNvPr id="1994" name="Google Shape;1994;p162"/>
          <p:cNvSpPr txBox="1">
            <a:spLocks noGrp="1"/>
          </p:cNvSpPr>
          <p:nvPr>
            <p:ph type="title"/>
          </p:nvPr>
        </p:nvSpPr>
        <p:spPr>
          <a:xfrm>
            <a:off x="750149" y="1510000"/>
            <a:ext cx="4597200" cy="3838000"/>
          </a:xfrm>
          <a:prstGeom prst="rect">
            <a:avLst/>
          </a:prstGeom>
        </p:spPr>
        <p:txBody>
          <a:bodyPr spcFirstLastPara="1" vert="horz" wrap="square" lIns="45700" tIns="22867" rIns="45700" bIns="22867" rtlCol="0" anchor="ctr" anchorCtr="0">
            <a:noAutofit/>
          </a:bodyPr>
          <a:lstStyle/>
          <a:p>
            <a:r>
              <a:rPr lang="en" sz="4000"/>
              <a:t>Zero-Shot Programming </a:t>
            </a:r>
            <a:endParaRPr sz="4000"/>
          </a:p>
          <a:p>
            <a:r>
              <a:rPr lang="en" sz="4000">
                <a:solidFill>
                  <a:srgbClr val="999999"/>
                </a:solidFill>
              </a:rPr>
              <a:t>with Copilot</a:t>
            </a:r>
            <a:endParaRPr sz="4000">
              <a:solidFill>
                <a:srgbClr val="999999"/>
              </a:solidFill>
            </a:endParaRPr>
          </a:p>
        </p:txBody>
      </p:sp>
      <p:sp>
        <p:nvSpPr>
          <p:cNvPr id="1996" name="Google Shape;1996;p162"/>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pic>
        <p:nvPicPr>
          <p:cNvPr id="3" name="Picture 2">
            <a:extLst>
              <a:ext uri="{FF2B5EF4-FFF2-40B4-BE49-F238E27FC236}">
                <a16:creationId xmlns:a16="http://schemas.microsoft.com/office/drawing/2014/main" id="{8D776B8C-7EA9-1EE6-9C32-23B8DC937908}"/>
              </a:ext>
            </a:extLst>
          </p:cNvPr>
          <p:cNvPicPr>
            <a:picLocks noChangeAspect="1"/>
          </p:cNvPicPr>
          <p:nvPr/>
        </p:nvPicPr>
        <p:blipFill>
          <a:blip r:embed="rId3"/>
          <a:stretch>
            <a:fillRect/>
          </a:stretch>
        </p:blipFill>
        <p:spPr>
          <a:xfrm>
            <a:off x="4612562" y="1510000"/>
            <a:ext cx="6245775" cy="40337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January 25 - Day</a:t>
            </a:r>
            <a:r>
              <a:rPr lang="en-US" sz="2800" dirty="0">
                <a:solidFill>
                  <a:schemeClr val="tx1"/>
                </a:solidFill>
              </a:rPr>
              <a:t> 1 (All times are PST)</a:t>
            </a:r>
          </a:p>
          <a:p>
            <a:pPr marL="0" indent="0">
              <a:buNone/>
            </a:pPr>
            <a:r>
              <a:rPr lang="en-US" sz="2800" dirty="0">
                <a:solidFill>
                  <a:schemeClr val="tx1"/>
                </a:solidFill>
              </a:rPr>
              <a:t>(First Half of Morning)</a:t>
            </a:r>
          </a:p>
          <a:p>
            <a:pPr marL="0" indent="0">
              <a:buNone/>
            </a:pPr>
            <a:r>
              <a:rPr lang="en-US" sz="1800" dirty="0">
                <a:solidFill>
                  <a:schemeClr val="tx1"/>
                </a:solidFill>
              </a:rPr>
              <a:t>6:05 – 6:25 - Agenda Overview</a:t>
            </a:r>
          </a:p>
          <a:p>
            <a:pPr marL="0" indent="0">
              <a:buNone/>
            </a:pPr>
            <a:r>
              <a:rPr lang="en-US" sz="1800" dirty="0">
                <a:solidFill>
                  <a:schemeClr val="tx1"/>
                </a:solidFill>
              </a:rPr>
              <a:t>6:25 – 8:00 - Copilot </a:t>
            </a:r>
            <a:r>
              <a:rPr lang="en-US" sz="1800" dirty="0" err="1">
                <a:solidFill>
                  <a:schemeClr val="tx1"/>
                </a:solidFill>
              </a:rPr>
              <a:t>Preso</a:t>
            </a:r>
            <a:endParaRPr lang="en-US" sz="1800" dirty="0">
              <a:solidFill>
                <a:schemeClr val="tx1"/>
              </a:solidFill>
            </a:endParaRPr>
          </a:p>
          <a:p>
            <a:pPr marL="0" indent="0">
              <a:buNone/>
            </a:pPr>
            <a:r>
              <a:rPr lang="en-US" sz="1800" dirty="0">
                <a:solidFill>
                  <a:schemeClr val="tx1"/>
                </a:solidFill>
              </a:rPr>
              <a:t>                      Basic Prompting and DALL-E Prompting Exercise, </a:t>
            </a:r>
          </a:p>
          <a:p>
            <a:pPr marL="0" indent="0">
              <a:buNone/>
            </a:pPr>
            <a:r>
              <a:rPr lang="en-US" sz="1800" dirty="0">
                <a:solidFill>
                  <a:schemeClr val="tx1"/>
                </a:solidFill>
              </a:rPr>
              <a:t>                      Advanced Prompting</a:t>
            </a:r>
          </a:p>
          <a:p>
            <a:pPr marL="0" indent="0">
              <a:buNone/>
            </a:pPr>
            <a:r>
              <a:rPr lang="en-US" sz="1800" dirty="0">
                <a:solidFill>
                  <a:schemeClr val="tx1"/>
                </a:solidFill>
              </a:rPr>
              <a:t>                      CoPilot with RAG</a:t>
            </a:r>
          </a:p>
          <a:p>
            <a:pPr marL="0" indent="0">
              <a:buNone/>
            </a:pPr>
            <a:r>
              <a:rPr lang="en-US" sz="1800" dirty="0">
                <a:solidFill>
                  <a:schemeClr val="tx1"/>
                </a:solidFill>
              </a:rPr>
              <a:t>                       Visual Studio - Walkthrough</a:t>
            </a:r>
          </a:p>
          <a:p>
            <a:pPr marL="0" indent="0">
              <a:buNone/>
            </a:pPr>
            <a:r>
              <a:rPr lang="en-US" sz="1800" dirty="0">
                <a:solidFill>
                  <a:schemeClr val="tx1"/>
                </a:solidFill>
              </a:rPr>
              <a:t>8:00 – 8:45 – Lab 1 – </a:t>
            </a:r>
            <a:r>
              <a:rPr lang="en-US" sz="1800" dirty="0" err="1">
                <a:solidFill>
                  <a:schemeClr val="tx1"/>
                </a:solidFill>
              </a:rPr>
              <a:t>Xunit</a:t>
            </a:r>
            <a:r>
              <a:rPr lang="en-US" sz="1800" dirty="0">
                <a:solidFill>
                  <a:schemeClr val="tx1"/>
                </a:solidFill>
              </a:rPr>
              <a:t> – Walkthrough/</a:t>
            </a:r>
            <a:r>
              <a:rPr lang="en-US" sz="1800" dirty="0" err="1">
                <a:solidFill>
                  <a:schemeClr val="tx1"/>
                </a:solidFill>
              </a:rPr>
              <a:t>HandsOn</a:t>
            </a:r>
            <a:r>
              <a:rPr lang="en-US" sz="1800" dirty="0">
                <a:solidFill>
                  <a:schemeClr val="tx1"/>
                </a:solidFill>
              </a:rPr>
              <a:t> Lab</a:t>
            </a:r>
          </a:p>
          <a:p>
            <a:pPr marL="0" indent="0">
              <a:buNone/>
            </a:pPr>
            <a:r>
              <a:rPr lang="en-US" sz="1800" dirty="0">
                <a:solidFill>
                  <a:schemeClr val="tx1"/>
                </a:solidFill>
              </a:rPr>
              <a:t>8:45 – 9:00 - Break </a:t>
            </a:r>
          </a:p>
          <a:p>
            <a:pPr marL="0" indent="0">
              <a:buNone/>
            </a:pPr>
            <a:r>
              <a:rPr lang="en-US" sz="1800" dirty="0">
                <a:solidFill>
                  <a:schemeClr val="tx1"/>
                </a:solidFill>
              </a:rPr>
              <a:t>9:00 - 11:00 -  Lab 2a/2b - </a:t>
            </a:r>
            <a:r>
              <a:rPr lang="en-US" sz="1800" dirty="0" err="1">
                <a:solidFill>
                  <a:schemeClr val="tx1"/>
                </a:solidFill>
              </a:rPr>
              <a:t>DotNet</a:t>
            </a:r>
            <a:r>
              <a:rPr lang="en-US" sz="1800" dirty="0">
                <a:solidFill>
                  <a:schemeClr val="tx1"/>
                </a:solidFill>
              </a:rPr>
              <a:t> /Angular Lab </a:t>
            </a:r>
            <a:r>
              <a:rPr lang="en-US" sz="1800" dirty="0" err="1">
                <a:solidFill>
                  <a:schemeClr val="tx1"/>
                </a:solidFill>
              </a:rPr>
              <a:t>HandsOn</a:t>
            </a:r>
            <a:endParaRPr lang="en-US" sz="1800" dirty="0">
              <a:solidFill>
                <a:schemeClr val="tx1"/>
              </a:solidFill>
            </a:endParaRPr>
          </a:p>
          <a:p>
            <a:pPr marL="0" indent="0">
              <a:buNone/>
            </a:pPr>
            <a:r>
              <a:rPr lang="en-US" sz="1800" dirty="0">
                <a:solidFill>
                  <a:schemeClr val="tx1"/>
                </a:solidFill>
              </a:rPr>
              <a:t>(Option to work with Lab 2b-Angular, Lab 2c-Express, or Lab 2d-Blazor) – Pick one</a:t>
            </a:r>
          </a:p>
          <a:p>
            <a:pPr marL="0" indent="0">
              <a:buNone/>
            </a:pPr>
            <a:r>
              <a:rPr lang="en-US" sz="1800" dirty="0">
                <a:solidFill>
                  <a:schemeClr val="tx1"/>
                </a:solidFill>
              </a:rPr>
              <a:t>11:30 – 12:00 Lunch</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30</a:t>
            </a:fld>
            <a:endParaRPr>
              <a:solidFill>
                <a:schemeClr val="dk1"/>
              </a:solidFill>
            </a:endParaRPr>
          </a:p>
        </p:txBody>
      </p:sp>
      <p:sp>
        <p:nvSpPr>
          <p:cNvPr id="2002" name="Google Shape;2002;p163"/>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2003" name="Google Shape;2003;p163"/>
          <p:cNvSpPr txBox="1">
            <a:spLocks noGrp="1"/>
          </p:cNvSpPr>
          <p:nvPr>
            <p:ph type="title"/>
          </p:nvPr>
        </p:nvSpPr>
        <p:spPr>
          <a:xfrm>
            <a:off x="747467" y="2214400"/>
            <a:ext cx="4597200" cy="2429200"/>
          </a:xfrm>
          <a:prstGeom prst="rect">
            <a:avLst/>
          </a:prstGeom>
        </p:spPr>
        <p:txBody>
          <a:bodyPr spcFirstLastPara="1" vert="horz" wrap="square" lIns="45700" tIns="22867" rIns="45700" bIns="22867" rtlCol="0" anchor="ctr" anchorCtr="0">
            <a:noAutofit/>
          </a:bodyPr>
          <a:lstStyle/>
          <a:p>
            <a:r>
              <a:rPr lang="en" sz="4000"/>
              <a:t>One-shot Programming </a:t>
            </a:r>
            <a:endParaRPr sz="4000"/>
          </a:p>
          <a:p>
            <a:r>
              <a:rPr lang="en" sz="4000">
                <a:solidFill>
                  <a:srgbClr val="999999"/>
                </a:solidFill>
              </a:rPr>
              <a:t>with Copilot</a:t>
            </a:r>
            <a:endParaRPr sz="4000">
              <a:solidFill>
                <a:srgbClr val="999999"/>
              </a:solidFill>
            </a:endParaRPr>
          </a:p>
        </p:txBody>
      </p:sp>
      <p:pic>
        <p:nvPicPr>
          <p:cNvPr id="3" name="Picture 2">
            <a:extLst>
              <a:ext uri="{FF2B5EF4-FFF2-40B4-BE49-F238E27FC236}">
                <a16:creationId xmlns:a16="http://schemas.microsoft.com/office/drawing/2014/main" id="{71552849-BBCB-CB74-5039-841391E023D9}"/>
              </a:ext>
            </a:extLst>
          </p:cNvPr>
          <p:cNvPicPr>
            <a:picLocks noChangeAspect="1"/>
          </p:cNvPicPr>
          <p:nvPr/>
        </p:nvPicPr>
        <p:blipFill>
          <a:blip r:embed="rId3"/>
          <a:stretch>
            <a:fillRect/>
          </a:stretch>
        </p:blipFill>
        <p:spPr>
          <a:xfrm>
            <a:off x="5432064" y="1166933"/>
            <a:ext cx="5976981" cy="46815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31</a:t>
            </a:fld>
            <a:endParaRPr/>
          </a:p>
        </p:txBody>
      </p:sp>
      <p:sp>
        <p:nvSpPr>
          <p:cNvPr id="2010" name="Google Shape;2010;p164"/>
          <p:cNvSpPr txBox="1"/>
          <p:nvPr/>
        </p:nvSpPr>
        <p:spPr>
          <a:xfrm>
            <a:off x="0" y="34524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Cornerstones of Prompting</a:t>
            </a:r>
            <a:endParaRPr sz="4800" b="1">
              <a:solidFill>
                <a:schemeClr val="dk1"/>
              </a:solidFill>
            </a:endParaRPr>
          </a:p>
        </p:txBody>
      </p:sp>
      <p:sp>
        <p:nvSpPr>
          <p:cNvPr id="2011" name="Google Shape;2011;p164"/>
          <p:cNvSpPr txBox="1">
            <a:spLocks noGrp="1"/>
          </p:cNvSpPr>
          <p:nvPr>
            <p:ph type="subTitle" idx="1"/>
          </p:nvPr>
        </p:nvSpPr>
        <p:spPr>
          <a:xfrm>
            <a:off x="1977357" y="2612771"/>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Chaining Prompts</a:t>
            </a:r>
            <a:endParaRPr>
              <a:solidFill>
                <a:srgbClr val="B7B7B7"/>
              </a:solidFill>
            </a:endParaRPr>
          </a:p>
        </p:txBody>
      </p:sp>
      <p:sp>
        <p:nvSpPr>
          <p:cNvPr id="2012" name="Google Shape;2012;p164"/>
          <p:cNvSpPr txBox="1">
            <a:spLocks noGrp="1"/>
          </p:cNvSpPr>
          <p:nvPr>
            <p:ph type="subTitle" idx="5"/>
          </p:nvPr>
        </p:nvSpPr>
        <p:spPr>
          <a:xfrm>
            <a:off x="7557115"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7"/>
          </p:nvPr>
        </p:nvSpPr>
        <p:spPr>
          <a:xfrm>
            <a:off x="7557092" y="2612779"/>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9"/>
          </p:nvPr>
        </p:nvSpPr>
        <p:spPr>
          <a:xfrm>
            <a:off x="1977381"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14"/>
          </p:nvPr>
        </p:nvSpPr>
        <p:spPr>
          <a:xfrm>
            <a:off x="4094148" y="5152084"/>
            <a:ext cx="41160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Format your Response</a:t>
            </a:r>
            <a:endParaRPr>
              <a:solidFill>
                <a:srgbClr val="B7B7B7"/>
              </a:solidFill>
            </a:endParaRPr>
          </a:p>
        </p:txBody>
      </p:sp>
      <p:sp>
        <p:nvSpPr>
          <p:cNvPr id="2016" name="Google Shape;2016;p164"/>
          <p:cNvSpPr txBox="1">
            <a:spLocks noGrp="1"/>
          </p:cNvSpPr>
          <p:nvPr>
            <p:ph type="subTitle" idx="1"/>
          </p:nvPr>
        </p:nvSpPr>
        <p:spPr>
          <a:xfrm>
            <a:off x="4385671" y="1550467"/>
            <a:ext cx="3726800" cy="329200"/>
          </a:xfrm>
          <a:prstGeom prst="rect">
            <a:avLst/>
          </a:prstGeom>
        </p:spPr>
        <p:txBody>
          <a:bodyPr spcFirstLastPara="1" vert="horz" wrap="square" lIns="121900" tIns="121900" rIns="121900" bIns="121900" rtlCol="0" anchor="ctr" anchorCtr="0">
            <a:noAutofit/>
          </a:bodyPr>
          <a:lstStyle/>
          <a:p>
            <a:pPr marL="0" indent="0" algn="ctr"/>
            <a:r>
              <a:rPr lang="en">
                <a:solidFill>
                  <a:srgbClr val="B7B7B7"/>
                </a:solidFill>
              </a:rPr>
              <a:t>Control Output Verbosity</a:t>
            </a:r>
            <a:endParaRPr>
              <a:solidFill>
                <a:srgbClr val="B7B7B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5"/>
          <p:cNvSpPr txBox="1">
            <a:spLocks noGrp="1"/>
          </p:cNvSpPr>
          <p:nvPr>
            <p:ph type="title"/>
          </p:nvPr>
        </p:nvSpPr>
        <p:spPr>
          <a:xfrm>
            <a:off x="745795" y="1422917"/>
            <a:ext cx="4777600" cy="2324000"/>
          </a:xfrm>
          <a:prstGeom prst="rect">
            <a:avLst/>
          </a:prstGeom>
        </p:spPr>
        <p:txBody>
          <a:bodyPr spcFirstLastPara="1" vert="horz" wrap="square" lIns="45700" tIns="22867" rIns="45700" bIns="22867" rtlCol="0" anchor="ctr" anchorCtr="0">
            <a:noAutofit/>
          </a:bodyPr>
          <a:lstStyle/>
          <a:p>
            <a:r>
              <a:rPr lang="en"/>
              <a:t>Prompt Engineering</a:t>
            </a:r>
            <a:endParaRPr/>
          </a:p>
        </p:txBody>
      </p:sp>
      <p:sp>
        <p:nvSpPr>
          <p:cNvPr id="2022" name="Google Shape;2022;p1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32</a:t>
            </a:fld>
            <a:endParaRPr/>
          </a:p>
        </p:txBody>
      </p:sp>
      <p:sp>
        <p:nvSpPr>
          <p:cNvPr id="2023" name="Google Shape;2023;p165"/>
          <p:cNvSpPr txBox="1">
            <a:spLocks noGrp="1"/>
          </p:cNvSpPr>
          <p:nvPr>
            <p:ph type="title" idx="2"/>
          </p:nvPr>
        </p:nvSpPr>
        <p:spPr>
          <a:xfrm>
            <a:off x="6450500" y="979329"/>
            <a:ext cx="5273200" cy="5194800"/>
          </a:xfrm>
          <a:prstGeom prst="rect">
            <a:avLst/>
          </a:prstGeom>
        </p:spPr>
        <p:txBody>
          <a:bodyPr spcFirstLastPara="1" vert="horz" wrap="square" lIns="45700" tIns="22867" rIns="45700" bIns="22867" rtlCol="0" anchor="ctr" anchorCtr="0">
            <a:noAutofit/>
          </a:bodyPr>
          <a:lstStyle/>
          <a:p>
            <a:r>
              <a:rPr lang="en-US" dirty="0"/>
              <a:t> </a:t>
            </a:r>
            <a:endParaRPr dirty="0"/>
          </a:p>
        </p:txBody>
      </p:sp>
      <p:pic>
        <p:nvPicPr>
          <p:cNvPr id="2024" name="Google Shape;2024;p165" descr="Why Do People Crack Their Knuckles? The Real Reason You're Addicted To  Cracking Your Knuckles | YourTango"/>
          <p:cNvPicPr preferRelativeResize="0"/>
          <p:nvPr/>
        </p:nvPicPr>
        <p:blipFill rotWithShape="1">
          <a:blip r:embed="rId3">
            <a:alphaModFix/>
          </a:blip>
          <a:srcRect l="-3504" t="-17316" r="-16919" b="-3106"/>
          <a:stretch/>
        </p:blipFill>
        <p:spPr>
          <a:xfrm>
            <a:off x="6727370" y="1159329"/>
            <a:ext cx="5020629" cy="4506685"/>
          </a:xfrm>
          <a:prstGeom prst="rect">
            <a:avLst/>
          </a:prstGeom>
          <a:noFill/>
          <a:ln>
            <a:noFill/>
          </a:ln>
        </p:spPr>
      </p:pic>
      <p:sp>
        <p:nvSpPr>
          <p:cNvPr id="2025" name="Google Shape;2025;p165"/>
          <p:cNvSpPr txBox="1"/>
          <p:nvPr/>
        </p:nvSpPr>
        <p:spPr>
          <a:xfrm>
            <a:off x="745800" y="3746933"/>
            <a:ext cx="5680400" cy="2737200"/>
          </a:xfrm>
          <a:prstGeom prst="rect">
            <a:avLst/>
          </a:prstGeom>
          <a:noFill/>
          <a:ln>
            <a:noFill/>
          </a:ln>
        </p:spPr>
        <p:txBody>
          <a:bodyPr spcFirstLastPara="1" wrap="square" lIns="121900" tIns="121900" rIns="121900" bIns="121900" anchor="t" anchorCtr="0">
            <a:noAutofit/>
          </a:bodyPr>
          <a:lstStyle/>
          <a:p>
            <a:pPr marL="609585" indent="-465655">
              <a:buClr>
                <a:schemeClr val="dk2"/>
              </a:buClr>
              <a:buSzPts val="1900"/>
              <a:buChar char="-"/>
            </a:pPr>
            <a:r>
              <a:rPr lang="en" sz="2533">
                <a:solidFill>
                  <a:schemeClr val="dk1"/>
                </a:solidFill>
              </a:rPr>
              <a:t>Zero-Shot Prompting</a:t>
            </a:r>
            <a:endParaRPr sz="2533">
              <a:solidFill>
                <a:schemeClr val="dk1"/>
              </a:solidFill>
            </a:endParaRPr>
          </a:p>
          <a:p>
            <a:pPr marL="609585" indent="-465655">
              <a:buClr>
                <a:schemeClr val="dk2"/>
              </a:buClr>
              <a:buSzPts val="1900"/>
              <a:buChar char="-"/>
            </a:pPr>
            <a:r>
              <a:rPr lang="en" sz="2533">
                <a:solidFill>
                  <a:schemeClr val="dk1"/>
                </a:solidFill>
              </a:rPr>
              <a:t>One-Shot Prompting</a:t>
            </a:r>
            <a:endParaRPr sz="2533">
              <a:solidFill>
                <a:schemeClr val="dk1"/>
              </a:solidFill>
            </a:endParaRPr>
          </a:p>
          <a:p>
            <a:pPr marL="609585" indent="-465655">
              <a:buClr>
                <a:schemeClr val="dk1"/>
              </a:buClr>
              <a:buSzPts val="1900"/>
              <a:buChar char="-"/>
            </a:pPr>
            <a:r>
              <a:rPr lang="en" sz="2533">
                <a:solidFill>
                  <a:schemeClr val="dk1"/>
                </a:solidFill>
              </a:rPr>
              <a:t>Few-Shot Prompting</a:t>
            </a:r>
            <a:endParaRPr sz="2533">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33</a:t>
            </a:fld>
            <a:endParaRPr/>
          </a:p>
        </p:txBody>
      </p:sp>
      <p:sp>
        <p:nvSpPr>
          <p:cNvPr id="2170" name="Google Shape;2170;p181"/>
          <p:cNvSpPr txBox="1"/>
          <p:nvPr/>
        </p:nvSpPr>
        <p:spPr>
          <a:xfrm>
            <a:off x="0" y="339867"/>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Role Prompting</a:t>
            </a:r>
            <a:endParaRPr sz="4800" b="1">
              <a:solidFill>
                <a:schemeClr val="dk1"/>
              </a:solidFill>
            </a:endParaRPr>
          </a:p>
        </p:txBody>
      </p:sp>
      <p:sp>
        <p:nvSpPr>
          <p:cNvPr id="2172" name="Google Shape;2172;p181"/>
          <p:cNvSpPr txBox="1">
            <a:spLocks noGrp="1"/>
          </p:cNvSpPr>
          <p:nvPr>
            <p:ph type="subTitle" idx="1"/>
          </p:nvPr>
        </p:nvSpPr>
        <p:spPr>
          <a:xfrm>
            <a:off x="772167" y="1856167"/>
            <a:ext cx="5938400" cy="390000"/>
          </a:xfrm>
          <a:prstGeom prst="rect">
            <a:avLst/>
          </a:prstGeom>
        </p:spPr>
        <p:txBody>
          <a:bodyPr spcFirstLastPara="1" vert="horz" wrap="square" lIns="121900" tIns="121900" rIns="121900" bIns="121900" rtlCol="0" anchor="t" anchorCtr="0">
            <a:noAutofit/>
          </a:bodyPr>
          <a:lstStyle/>
          <a:p>
            <a:pPr marL="0" indent="0"/>
            <a:r>
              <a:rPr lang="en" sz="2267"/>
              <a:t>Use copilot to assume a role during a task</a:t>
            </a:r>
            <a:endParaRPr/>
          </a:p>
        </p:txBody>
      </p:sp>
      <p:sp>
        <p:nvSpPr>
          <p:cNvPr id="2173" name="Google Shape;2173;p181"/>
          <p:cNvSpPr txBox="1">
            <a:spLocks noGrp="1"/>
          </p:cNvSpPr>
          <p:nvPr>
            <p:ph type="subTitle" idx="3"/>
          </p:nvPr>
        </p:nvSpPr>
        <p:spPr>
          <a:xfrm>
            <a:off x="772160" y="3132271"/>
            <a:ext cx="4572000" cy="390000"/>
          </a:xfrm>
          <a:prstGeom prst="rect">
            <a:avLst/>
          </a:prstGeom>
        </p:spPr>
        <p:txBody>
          <a:bodyPr spcFirstLastPara="1" vert="horz" wrap="square" lIns="121900" tIns="121900" rIns="121900" bIns="121900" rtlCol="0" anchor="t" anchorCtr="0">
            <a:noAutofit/>
          </a:bodyPr>
          <a:lstStyle/>
          <a:p>
            <a:pPr marL="0" indent="0"/>
            <a:r>
              <a:rPr lang="en" sz="2267"/>
              <a:t>Focus to improves results </a:t>
            </a:r>
            <a:endParaRPr/>
          </a:p>
        </p:txBody>
      </p:sp>
      <p:sp>
        <p:nvSpPr>
          <p:cNvPr id="2174" name="Google Shape;2174;p181"/>
          <p:cNvSpPr txBox="1">
            <a:spLocks noGrp="1"/>
          </p:cNvSpPr>
          <p:nvPr>
            <p:ph type="subTitle" idx="4"/>
          </p:nvPr>
        </p:nvSpPr>
        <p:spPr>
          <a:xfrm>
            <a:off x="772160" y="3546799"/>
            <a:ext cx="4572000" cy="670400"/>
          </a:xfrm>
          <a:prstGeom prst="rect">
            <a:avLst/>
          </a:prstGeom>
        </p:spPr>
        <p:txBody>
          <a:bodyPr spcFirstLastPara="1" vert="horz" wrap="square" lIns="121900" tIns="121900" rIns="121900" bIns="121900" rtlCol="0" anchor="t" anchorCtr="0">
            <a:noAutofit/>
          </a:bodyPr>
          <a:lstStyle/>
          <a:p>
            <a:pPr marL="0" indent="0"/>
            <a:r>
              <a:rPr lang="en"/>
              <a:t>Improves results by narrowing the AI’s focus</a:t>
            </a:r>
            <a:endParaRPr/>
          </a:p>
        </p:txBody>
      </p:sp>
      <p:sp>
        <p:nvSpPr>
          <p:cNvPr id="2175" name="Google Shape;2175;p181"/>
          <p:cNvSpPr txBox="1">
            <a:spLocks noGrp="1"/>
          </p:cNvSpPr>
          <p:nvPr>
            <p:ph type="subTitle" idx="5"/>
          </p:nvPr>
        </p:nvSpPr>
        <p:spPr>
          <a:xfrm>
            <a:off x="772160" y="4377375"/>
            <a:ext cx="4572000" cy="390000"/>
          </a:xfrm>
          <a:prstGeom prst="rect">
            <a:avLst/>
          </a:prstGeom>
        </p:spPr>
        <p:txBody>
          <a:bodyPr spcFirstLastPara="1" vert="horz" wrap="square" lIns="121900" tIns="121900" rIns="121900" bIns="121900" rtlCol="0" anchor="t" anchorCtr="0">
            <a:noAutofit/>
          </a:bodyPr>
          <a:lstStyle/>
          <a:p>
            <a:pPr marL="0" indent="0"/>
            <a:r>
              <a:rPr lang="en" sz="2267"/>
              <a:t>Enhanced Results</a:t>
            </a:r>
            <a:endParaRPr/>
          </a:p>
        </p:txBody>
      </p:sp>
      <p:sp>
        <p:nvSpPr>
          <p:cNvPr id="2176" name="Google Shape;2176;p181"/>
          <p:cNvSpPr txBox="1">
            <a:spLocks noGrp="1"/>
          </p:cNvSpPr>
          <p:nvPr>
            <p:ph type="subTitle" idx="2"/>
          </p:nvPr>
        </p:nvSpPr>
        <p:spPr>
          <a:xfrm>
            <a:off x="772160" y="2270703"/>
            <a:ext cx="4572000" cy="670400"/>
          </a:xfrm>
          <a:prstGeom prst="rect">
            <a:avLst/>
          </a:prstGeom>
        </p:spPr>
        <p:txBody>
          <a:bodyPr spcFirstLastPara="1" vert="horz" wrap="square" lIns="121900" tIns="121900" rIns="121900" bIns="121900" rtlCol="0" anchor="t" anchorCtr="0">
            <a:noAutofit/>
          </a:bodyPr>
          <a:lstStyle/>
          <a:p>
            <a:pPr marL="0" indent="0"/>
            <a:endParaRPr/>
          </a:p>
        </p:txBody>
      </p:sp>
      <p:sp>
        <p:nvSpPr>
          <p:cNvPr id="2177" name="Google Shape;2177;p181"/>
          <p:cNvSpPr txBox="1">
            <a:spLocks noGrp="1"/>
          </p:cNvSpPr>
          <p:nvPr>
            <p:ph type="subTitle" idx="6"/>
          </p:nvPr>
        </p:nvSpPr>
        <p:spPr>
          <a:xfrm>
            <a:off x="772160" y="4791903"/>
            <a:ext cx="4572000" cy="670400"/>
          </a:xfrm>
          <a:prstGeom prst="rect">
            <a:avLst/>
          </a:prstGeom>
        </p:spPr>
        <p:txBody>
          <a:bodyPr spcFirstLastPara="1" vert="horz" wrap="square" lIns="121900" tIns="121900" rIns="121900" bIns="121900" rtlCol="0" anchor="t" anchorCtr="0">
            <a:noAutofit/>
          </a:bodyPr>
          <a:lstStyle/>
          <a:p>
            <a:pPr marL="0" indent="0"/>
            <a:endParaRPr/>
          </a:p>
        </p:txBody>
      </p:sp>
      <p:pic>
        <p:nvPicPr>
          <p:cNvPr id="3" name="Picture 2">
            <a:extLst>
              <a:ext uri="{FF2B5EF4-FFF2-40B4-BE49-F238E27FC236}">
                <a16:creationId xmlns:a16="http://schemas.microsoft.com/office/drawing/2014/main" id="{3F901BD5-1D69-CB18-6A7A-4932893822AC}"/>
              </a:ext>
            </a:extLst>
          </p:cNvPr>
          <p:cNvPicPr>
            <a:picLocks noChangeAspect="1"/>
          </p:cNvPicPr>
          <p:nvPr/>
        </p:nvPicPr>
        <p:blipFill>
          <a:blip r:embed="rId3"/>
          <a:stretch>
            <a:fillRect/>
          </a:stretch>
        </p:blipFill>
        <p:spPr>
          <a:xfrm>
            <a:off x="5891672" y="1395696"/>
            <a:ext cx="4978258" cy="45673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1A0-C0A9-B270-E6FC-5CE481F16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7E9B-251E-EBBC-D742-6DC6E93B240B}"/>
              </a:ext>
            </a:extLst>
          </p:cNvPr>
          <p:cNvSpPr>
            <a:spLocks noGrp="1"/>
          </p:cNvSpPr>
          <p:nvPr>
            <p:ph type="title"/>
          </p:nvPr>
        </p:nvSpPr>
        <p:spPr/>
        <p:txBody>
          <a:bodyPr/>
          <a:lstStyle/>
          <a:p>
            <a:r>
              <a:rPr lang="en-US" dirty="0"/>
              <a:t>Improving CoPilot</a:t>
            </a:r>
          </a:p>
        </p:txBody>
      </p:sp>
      <p:sp>
        <p:nvSpPr>
          <p:cNvPr id="3" name="Content Placeholder 2">
            <a:extLst>
              <a:ext uri="{FF2B5EF4-FFF2-40B4-BE49-F238E27FC236}">
                <a16:creationId xmlns:a16="http://schemas.microsoft.com/office/drawing/2014/main" id="{8C62362E-68E5-05B1-3D76-7720A4881EC2}"/>
              </a:ext>
            </a:extLst>
          </p:cNvPr>
          <p:cNvSpPr>
            <a:spLocks noGrp="1"/>
          </p:cNvSpPr>
          <p:nvPr>
            <p:ph idx="1"/>
          </p:nvPr>
        </p:nvSpPr>
        <p:spPr>
          <a:xfrm>
            <a:off x="420624" y="1825625"/>
            <a:ext cx="5189344" cy="3973495"/>
          </a:xfrm>
        </p:spPr>
        <p:txBody>
          <a:bodyPr>
            <a:normAutofit fontScale="92500"/>
          </a:bodyPr>
          <a:lstStyle/>
          <a:p>
            <a:pPr lvl="1"/>
            <a:r>
              <a:rPr lang="en-US" dirty="0"/>
              <a:t>RAG stands for Retrieval Augmented Generation. It is a technique used in GitHub Copilot to add context from a user's entire repository to the prompt.</a:t>
            </a:r>
          </a:p>
          <a:p>
            <a:pPr lvl="1"/>
            <a:r>
              <a:rPr lang="en-US" dirty="0"/>
              <a:t> This helps Copilot to provide more accurate and relevant code suggestions and completions. </a:t>
            </a:r>
          </a:p>
          <a:p>
            <a:pPr lvl="1"/>
            <a:r>
              <a:rPr lang="en-US" dirty="0">
                <a:effectLst/>
              </a:rPr>
              <a:t>RAG uses a retrieval model to search through the user’s repository and find relevant code snippets, which are then used to augment the generation model’s input.</a:t>
            </a:r>
            <a:br>
              <a:rPr lang="en-US" dirty="0">
                <a:effectLst/>
              </a:rPr>
            </a:br>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21AEAB56-F96C-8BAD-9855-E22676921B15}"/>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A18C3971-CF69-9D0B-1F7B-207BCC7B760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36F7963F-EDA2-1F92-170D-7F2ECD0D60DD}"/>
              </a:ext>
            </a:extLst>
          </p:cNvPr>
          <p:cNvSpPr>
            <a:spLocks noGrp="1"/>
          </p:cNvSpPr>
          <p:nvPr>
            <p:ph type="sldNum" sz="quarter" idx="12"/>
          </p:nvPr>
        </p:nvSpPr>
        <p:spPr/>
        <p:txBody>
          <a:bodyPr/>
          <a:lstStyle/>
          <a:p>
            <a:fld id="{7BE69E03-4804-4553-A1EC-F089884EF50F}" type="slidenum">
              <a:rPr lang="en-US" smtClean="0"/>
              <a:t>34</a:t>
            </a:fld>
            <a:endParaRPr lang="en-US"/>
          </a:p>
        </p:txBody>
      </p:sp>
      <p:pic>
        <p:nvPicPr>
          <p:cNvPr id="10" name="Picture 9">
            <a:extLst>
              <a:ext uri="{FF2B5EF4-FFF2-40B4-BE49-F238E27FC236}">
                <a16:creationId xmlns:a16="http://schemas.microsoft.com/office/drawing/2014/main" id="{67715635-581C-F581-F28C-8AE8BEACAC22}"/>
              </a:ext>
            </a:extLst>
          </p:cNvPr>
          <p:cNvPicPr>
            <a:picLocks noChangeAspect="1"/>
          </p:cNvPicPr>
          <p:nvPr/>
        </p:nvPicPr>
        <p:blipFill>
          <a:blip r:embed="rId2"/>
          <a:stretch>
            <a:fillRect/>
          </a:stretch>
        </p:blipFill>
        <p:spPr>
          <a:xfrm>
            <a:off x="7113301" y="897408"/>
            <a:ext cx="3312847" cy="4126321"/>
          </a:xfrm>
          <a:prstGeom prst="rect">
            <a:avLst/>
          </a:prstGeom>
        </p:spPr>
      </p:pic>
      <p:sp>
        <p:nvSpPr>
          <p:cNvPr id="12" name="TextBox 11">
            <a:extLst>
              <a:ext uri="{FF2B5EF4-FFF2-40B4-BE49-F238E27FC236}">
                <a16:creationId xmlns:a16="http://schemas.microsoft.com/office/drawing/2014/main" id="{67424B6F-3B01-CF17-E42F-C5C0E0191E8A}"/>
              </a:ext>
            </a:extLst>
          </p:cNvPr>
          <p:cNvSpPr txBox="1"/>
          <p:nvPr/>
        </p:nvSpPr>
        <p:spPr>
          <a:xfrm>
            <a:off x="6877878" y="5136946"/>
            <a:ext cx="4273826" cy="369332"/>
          </a:xfrm>
          <a:prstGeom prst="rect">
            <a:avLst/>
          </a:prstGeom>
          <a:noFill/>
        </p:spPr>
        <p:txBody>
          <a:bodyPr wrap="square" rtlCol="0">
            <a:spAutoFit/>
          </a:bodyPr>
          <a:lstStyle/>
          <a:p>
            <a:r>
              <a:rPr lang="en-US" dirty="0">
                <a:hlinkClick r:id="rId3"/>
              </a:rPr>
              <a:t>GitHub Copilot · Your AI pair programmer</a:t>
            </a:r>
            <a:endParaRPr lang="en-US" dirty="0"/>
          </a:p>
        </p:txBody>
      </p:sp>
    </p:spTree>
    <p:extLst>
      <p:ext uri="{BB962C8B-B14F-4D97-AF65-F5344CB8AC3E}">
        <p14:creationId xmlns:p14="http://schemas.microsoft.com/office/powerpoint/2010/main" val="904592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70766-2B5D-5018-7A29-8B0A614D2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131B2-1724-C3F2-F230-FA714BA91BE1}"/>
              </a:ext>
            </a:extLst>
          </p:cNvPr>
          <p:cNvSpPr>
            <a:spLocks noGrp="1"/>
          </p:cNvSpPr>
          <p:nvPr>
            <p:ph type="title"/>
          </p:nvPr>
        </p:nvSpPr>
        <p:spPr/>
        <p:txBody>
          <a:bodyPr/>
          <a:lstStyle/>
          <a:p>
            <a:r>
              <a:rPr lang="en-US" dirty="0"/>
              <a:t>Indexing your Repo</a:t>
            </a:r>
          </a:p>
        </p:txBody>
      </p:sp>
      <p:sp>
        <p:nvSpPr>
          <p:cNvPr id="4" name="Date Placeholder 3">
            <a:extLst>
              <a:ext uri="{FF2B5EF4-FFF2-40B4-BE49-F238E27FC236}">
                <a16:creationId xmlns:a16="http://schemas.microsoft.com/office/drawing/2014/main" id="{056E43D9-C10B-8AB8-E5B3-AB883876D0CF}"/>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5F067CD-A2BC-93BB-9E63-F10EB0DF458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E15AFE2C-D659-E298-FB01-F5E61CFBF568}"/>
              </a:ext>
            </a:extLst>
          </p:cNvPr>
          <p:cNvSpPr>
            <a:spLocks noGrp="1"/>
          </p:cNvSpPr>
          <p:nvPr>
            <p:ph type="sldNum" sz="quarter" idx="12"/>
          </p:nvPr>
        </p:nvSpPr>
        <p:spPr/>
        <p:txBody>
          <a:bodyPr/>
          <a:lstStyle/>
          <a:p>
            <a:fld id="{7BE69E03-4804-4553-A1EC-F089884EF50F}" type="slidenum">
              <a:rPr lang="en-US" smtClean="0"/>
              <a:t>35</a:t>
            </a:fld>
            <a:endParaRPr lang="en-US"/>
          </a:p>
        </p:txBody>
      </p:sp>
      <p:pic>
        <p:nvPicPr>
          <p:cNvPr id="11" name="Picture 10">
            <a:extLst>
              <a:ext uri="{FF2B5EF4-FFF2-40B4-BE49-F238E27FC236}">
                <a16:creationId xmlns:a16="http://schemas.microsoft.com/office/drawing/2014/main" id="{14DF938A-6710-7528-34EC-018A681D4A26}"/>
              </a:ext>
            </a:extLst>
          </p:cNvPr>
          <p:cNvPicPr>
            <a:picLocks noChangeAspect="1"/>
          </p:cNvPicPr>
          <p:nvPr/>
        </p:nvPicPr>
        <p:blipFill>
          <a:blip r:embed="rId3"/>
          <a:stretch>
            <a:fillRect/>
          </a:stretch>
        </p:blipFill>
        <p:spPr>
          <a:xfrm>
            <a:off x="506672" y="2739049"/>
            <a:ext cx="5493459" cy="3353638"/>
          </a:xfrm>
          <a:prstGeom prst="rect">
            <a:avLst/>
          </a:prstGeom>
        </p:spPr>
      </p:pic>
      <p:pic>
        <p:nvPicPr>
          <p:cNvPr id="13" name="Picture 12">
            <a:extLst>
              <a:ext uri="{FF2B5EF4-FFF2-40B4-BE49-F238E27FC236}">
                <a16:creationId xmlns:a16="http://schemas.microsoft.com/office/drawing/2014/main" id="{B61143F1-111C-36AC-2D46-56CBB9F59AE8}"/>
              </a:ext>
            </a:extLst>
          </p:cNvPr>
          <p:cNvPicPr>
            <a:picLocks noChangeAspect="1"/>
          </p:cNvPicPr>
          <p:nvPr/>
        </p:nvPicPr>
        <p:blipFill>
          <a:blip r:embed="rId4"/>
          <a:stretch>
            <a:fillRect/>
          </a:stretch>
        </p:blipFill>
        <p:spPr>
          <a:xfrm>
            <a:off x="6749956" y="3478695"/>
            <a:ext cx="4186268" cy="2343167"/>
          </a:xfrm>
          <a:prstGeom prst="rect">
            <a:avLst/>
          </a:prstGeom>
        </p:spPr>
      </p:pic>
      <p:pic>
        <p:nvPicPr>
          <p:cNvPr id="15" name="Picture 14">
            <a:extLst>
              <a:ext uri="{FF2B5EF4-FFF2-40B4-BE49-F238E27FC236}">
                <a16:creationId xmlns:a16="http://schemas.microsoft.com/office/drawing/2014/main" id="{6368EE75-EACC-0A00-A2F2-81C221E0E22A}"/>
              </a:ext>
            </a:extLst>
          </p:cNvPr>
          <p:cNvPicPr>
            <a:picLocks noChangeAspect="1"/>
          </p:cNvPicPr>
          <p:nvPr/>
        </p:nvPicPr>
        <p:blipFill>
          <a:blip r:embed="rId5"/>
          <a:stretch>
            <a:fillRect/>
          </a:stretch>
        </p:blipFill>
        <p:spPr>
          <a:xfrm>
            <a:off x="2231322" y="1646532"/>
            <a:ext cx="5591203" cy="885815"/>
          </a:xfrm>
          <a:prstGeom prst="rect">
            <a:avLst/>
          </a:prstGeom>
        </p:spPr>
      </p:pic>
      <p:cxnSp>
        <p:nvCxnSpPr>
          <p:cNvPr id="17" name="Straight Arrow Connector 16">
            <a:extLst>
              <a:ext uri="{FF2B5EF4-FFF2-40B4-BE49-F238E27FC236}">
                <a16:creationId xmlns:a16="http://schemas.microsoft.com/office/drawing/2014/main" id="{A0EDBB12-9AFD-A8ED-4A9B-5C7636E5C538}"/>
              </a:ext>
            </a:extLst>
          </p:cNvPr>
          <p:cNvCxnSpPr/>
          <p:nvPr/>
        </p:nvCxnSpPr>
        <p:spPr>
          <a:xfrm>
            <a:off x="6579704" y="1351722"/>
            <a:ext cx="586409" cy="46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Badge 1 with solid fill">
            <a:extLst>
              <a:ext uri="{FF2B5EF4-FFF2-40B4-BE49-F238E27FC236}">
                <a16:creationId xmlns:a16="http://schemas.microsoft.com/office/drawing/2014/main" id="{65AF4C6C-5610-A3F2-C732-8A85AC86B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16089" y="879353"/>
            <a:ext cx="715617" cy="715617"/>
          </a:xfrm>
          <a:prstGeom prst="rect">
            <a:avLst/>
          </a:prstGeom>
        </p:spPr>
      </p:pic>
      <p:pic>
        <p:nvPicPr>
          <p:cNvPr id="21" name="Graphic 20" descr="Badge with solid fill">
            <a:extLst>
              <a:ext uri="{FF2B5EF4-FFF2-40B4-BE49-F238E27FC236}">
                <a16:creationId xmlns:a16="http://schemas.microsoft.com/office/drawing/2014/main" id="{FF25AC25-CFF2-A6E2-8C49-F9F37A212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235" y="2281849"/>
            <a:ext cx="914400" cy="914400"/>
          </a:xfrm>
          <a:prstGeom prst="rect">
            <a:avLst/>
          </a:prstGeom>
        </p:spPr>
      </p:pic>
      <p:pic>
        <p:nvPicPr>
          <p:cNvPr id="22" name="Graphic 21" descr="Badge with solid fill">
            <a:extLst>
              <a:ext uri="{FF2B5EF4-FFF2-40B4-BE49-F238E27FC236}">
                <a16:creationId xmlns:a16="http://schemas.microsoft.com/office/drawing/2014/main" id="{5D039AF0-B332-4A60-C8D8-9DEE65CC46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3090" y="2971800"/>
            <a:ext cx="914400" cy="914400"/>
          </a:xfrm>
          <a:prstGeom prst="rect">
            <a:avLst/>
          </a:prstGeom>
        </p:spPr>
      </p:pic>
      <p:pic>
        <p:nvPicPr>
          <p:cNvPr id="24" name="Picture 23">
            <a:extLst>
              <a:ext uri="{FF2B5EF4-FFF2-40B4-BE49-F238E27FC236}">
                <a16:creationId xmlns:a16="http://schemas.microsoft.com/office/drawing/2014/main" id="{2E0356DE-B2B5-2471-B786-40B9B6E2A55E}"/>
              </a:ext>
            </a:extLst>
          </p:cNvPr>
          <p:cNvPicPr>
            <a:picLocks noChangeAspect="1"/>
          </p:cNvPicPr>
          <p:nvPr/>
        </p:nvPicPr>
        <p:blipFill>
          <a:blip r:embed="rId10"/>
          <a:stretch>
            <a:fillRect/>
          </a:stretch>
        </p:blipFill>
        <p:spPr>
          <a:xfrm>
            <a:off x="6096000" y="5482122"/>
            <a:ext cx="5300660" cy="640080"/>
          </a:xfrm>
          <a:prstGeom prst="rect">
            <a:avLst/>
          </a:prstGeom>
        </p:spPr>
      </p:pic>
      <p:pic>
        <p:nvPicPr>
          <p:cNvPr id="26" name="Graphic 25" descr="Badge 3 with solid fill">
            <a:extLst>
              <a:ext uri="{FF2B5EF4-FFF2-40B4-BE49-F238E27FC236}">
                <a16:creationId xmlns:a16="http://schemas.microsoft.com/office/drawing/2014/main" id="{62B80C25-06DF-282E-C924-5D5F184B0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8127" y="5068718"/>
            <a:ext cx="541577" cy="541577"/>
          </a:xfrm>
          <a:prstGeom prst="rect">
            <a:avLst/>
          </a:prstGeom>
        </p:spPr>
      </p:pic>
      <p:pic>
        <p:nvPicPr>
          <p:cNvPr id="28" name="Picture 27">
            <a:extLst>
              <a:ext uri="{FF2B5EF4-FFF2-40B4-BE49-F238E27FC236}">
                <a16:creationId xmlns:a16="http://schemas.microsoft.com/office/drawing/2014/main" id="{827D3448-EFB4-9C95-B7A1-66FAB26D8FE7}"/>
              </a:ext>
            </a:extLst>
          </p:cNvPr>
          <p:cNvPicPr>
            <a:picLocks noChangeAspect="1"/>
          </p:cNvPicPr>
          <p:nvPr/>
        </p:nvPicPr>
        <p:blipFill>
          <a:blip r:embed="rId13"/>
          <a:stretch>
            <a:fillRect/>
          </a:stretch>
        </p:blipFill>
        <p:spPr>
          <a:xfrm>
            <a:off x="3253401" y="6213667"/>
            <a:ext cx="5193514" cy="584848"/>
          </a:xfrm>
          <a:prstGeom prst="rect">
            <a:avLst/>
          </a:prstGeom>
        </p:spPr>
      </p:pic>
      <p:pic>
        <p:nvPicPr>
          <p:cNvPr id="30" name="Graphic 29" descr="Badge 4 with solid fill">
            <a:extLst>
              <a:ext uri="{FF2B5EF4-FFF2-40B4-BE49-F238E27FC236}">
                <a16:creationId xmlns:a16="http://schemas.microsoft.com/office/drawing/2014/main" id="{2DA778E0-8FDE-89A0-0FEC-F032A7D5DD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60072" y="6217002"/>
            <a:ext cx="407504" cy="407504"/>
          </a:xfrm>
          <a:prstGeom prst="rect">
            <a:avLst/>
          </a:prstGeom>
        </p:spPr>
      </p:pic>
    </p:spTree>
    <p:extLst>
      <p:ext uri="{BB962C8B-B14F-4D97-AF65-F5344CB8AC3E}">
        <p14:creationId xmlns:p14="http://schemas.microsoft.com/office/powerpoint/2010/main" val="399345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3C91-41AB-7A33-FA17-099D6E073A55}"/>
              </a:ext>
            </a:extLst>
          </p:cNvPr>
          <p:cNvSpPr>
            <a:spLocks noGrp="1"/>
          </p:cNvSpPr>
          <p:nvPr>
            <p:ph type="title"/>
          </p:nvPr>
        </p:nvSpPr>
        <p:spPr>
          <a:xfrm>
            <a:off x="94923" y="246812"/>
            <a:ext cx="3672405" cy="1325563"/>
          </a:xfrm>
        </p:spPr>
        <p:txBody>
          <a:bodyPr>
            <a:normAutofit fontScale="90000"/>
          </a:bodyPr>
          <a:lstStyle/>
          <a:p>
            <a:r>
              <a:rPr lang="en-US" dirty="0"/>
              <a:t>Query your Repo</a:t>
            </a:r>
          </a:p>
        </p:txBody>
      </p:sp>
      <p:sp>
        <p:nvSpPr>
          <p:cNvPr id="4" name="Date Placeholder 3">
            <a:extLst>
              <a:ext uri="{FF2B5EF4-FFF2-40B4-BE49-F238E27FC236}">
                <a16:creationId xmlns:a16="http://schemas.microsoft.com/office/drawing/2014/main" id="{E8A83D31-EB19-25DA-4F71-CA8944F916B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067D444B-AE1F-C910-C9D1-6C1E2B940F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F44D9D5-821D-FDE2-364A-E404856DC7DF}"/>
              </a:ext>
            </a:extLst>
          </p:cNvPr>
          <p:cNvSpPr>
            <a:spLocks noGrp="1"/>
          </p:cNvSpPr>
          <p:nvPr>
            <p:ph type="sldNum" sz="quarter" idx="12"/>
          </p:nvPr>
        </p:nvSpPr>
        <p:spPr/>
        <p:txBody>
          <a:bodyPr/>
          <a:lstStyle/>
          <a:p>
            <a:fld id="{7BE69E03-4804-4553-A1EC-F089884EF50F}" type="slidenum">
              <a:rPr lang="en-US" smtClean="0"/>
              <a:t>36</a:t>
            </a:fld>
            <a:endParaRPr lang="en-US"/>
          </a:p>
        </p:txBody>
      </p:sp>
      <p:pic>
        <p:nvPicPr>
          <p:cNvPr id="8" name="Picture 7">
            <a:extLst>
              <a:ext uri="{FF2B5EF4-FFF2-40B4-BE49-F238E27FC236}">
                <a16:creationId xmlns:a16="http://schemas.microsoft.com/office/drawing/2014/main" id="{B0D89D46-E715-2BCA-B704-F8BE6E1F2D29}"/>
              </a:ext>
            </a:extLst>
          </p:cNvPr>
          <p:cNvPicPr>
            <a:picLocks noChangeAspect="1"/>
          </p:cNvPicPr>
          <p:nvPr/>
        </p:nvPicPr>
        <p:blipFill>
          <a:blip r:embed="rId2"/>
          <a:stretch>
            <a:fillRect/>
          </a:stretch>
        </p:blipFill>
        <p:spPr>
          <a:xfrm>
            <a:off x="3048537" y="909594"/>
            <a:ext cx="8301098" cy="5948406"/>
          </a:xfrm>
          <a:prstGeom prst="rect">
            <a:avLst/>
          </a:prstGeom>
        </p:spPr>
      </p:pic>
    </p:spTree>
    <p:extLst>
      <p:ext uri="{BB962C8B-B14F-4D97-AF65-F5344CB8AC3E}">
        <p14:creationId xmlns:p14="http://schemas.microsoft.com/office/powerpoint/2010/main" val="124282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dirty="0">
                <a:solidFill>
                  <a:schemeClr val="tx1"/>
                </a:solidFill>
              </a:rPr>
              <a:t>January 25 – Day 1 (Second Half of Day)</a:t>
            </a:r>
          </a:p>
          <a:p>
            <a:pPr marL="0" indent="0">
              <a:buNone/>
            </a:pPr>
            <a:r>
              <a:rPr lang="en-US" sz="1800" dirty="0">
                <a:solidFill>
                  <a:schemeClr val="tx1"/>
                </a:solidFill>
              </a:rPr>
              <a:t>12:00 - 1:30 Lab 3 - Postman/Newman API testing of DOTNET and </a:t>
            </a:r>
          </a:p>
          <a:p>
            <a:pPr marL="0" indent="0">
              <a:buNone/>
            </a:pPr>
            <a:r>
              <a:rPr lang="en-US" sz="1800" dirty="0">
                <a:solidFill>
                  <a:schemeClr val="tx1"/>
                </a:solidFill>
              </a:rPr>
              <a:t>                     Lab 4- API Design First (</a:t>
            </a:r>
            <a:r>
              <a:rPr lang="en-US" sz="1600" dirty="0">
                <a:solidFill>
                  <a:schemeClr val="tx1"/>
                </a:solidFill>
              </a:rPr>
              <a:t>Open API/Swagger Lab) </a:t>
            </a:r>
          </a:p>
          <a:p>
            <a:pPr marL="0" indent="0">
              <a:buNone/>
            </a:pPr>
            <a:r>
              <a:rPr lang="en-US" sz="1800" dirty="0">
                <a:solidFill>
                  <a:schemeClr val="tx1"/>
                </a:solidFill>
              </a:rPr>
              <a:t>1:30 - 2:30 Labs					</a:t>
            </a:r>
          </a:p>
          <a:p>
            <a:pPr marL="0" indent="0">
              <a:buNone/>
            </a:pPr>
            <a:r>
              <a:rPr lang="en-US" sz="1800" dirty="0">
                <a:solidFill>
                  <a:schemeClr val="tx1"/>
                </a:solidFill>
              </a:rPr>
              <a:t>	-Unit Testing – Lab 5a - Jasmine (JS), Lab 5b - </a:t>
            </a:r>
            <a:r>
              <a:rPr lang="en-US" sz="1800" dirty="0" err="1">
                <a:solidFill>
                  <a:schemeClr val="tx1"/>
                </a:solidFill>
              </a:rPr>
              <a:t>XUnit</a:t>
            </a:r>
            <a:r>
              <a:rPr lang="en-US" sz="1800" dirty="0">
                <a:solidFill>
                  <a:schemeClr val="tx1"/>
                </a:solidFill>
              </a:rPr>
              <a:t>			</a:t>
            </a:r>
            <a:endParaRPr lang="en-US" sz="1800" i="1" dirty="0">
              <a:solidFill>
                <a:schemeClr val="tx1"/>
              </a:solidFill>
            </a:endParaRPr>
          </a:p>
          <a:p>
            <a:pPr marL="0" indent="0">
              <a:buNone/>
            </a:pPr>
            <a:r>
              <a:rPr lang="en-US" sz="1800" dirty="0">
                <a:solidFill>
                  <a:schemeClr val="tx1"/>
                </a:solidFill>
              </a:rPr>
              <a:t>	- Lab 6 - Dot Net  Azure Cognitive Services Lab (C#)  	</a:t>
            </a:r>
          </a:p>
          <a:p>
            <a:pPr marL="0" indent="0">
              <a:buNone/>
            </a:pPr>
            <a:r>
              <a:rPr lang="en-US" sz="1800" dirty="0">
                <a:solidFill>
                  <a:schemeClr val="tx1"/>
                </a:solidFill>
              </a:rPr>
              <a:t>2:30-3:00 Questions and Feedback</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spTree>
    <p:extLst>
      <p:ext uri="{BB962C8B-B14F-4D97-AF65-F5344CB8AC3E}">
        <p14:creationId xmlns:p14="http://schemas.microsoft.com/office/powerpoint/2010/main" val="356651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sz="2800" b="1" dirty="0">
                <a:solidFill>
                  <a:schemeClr val="tx1"/>
                </a:solidFill>
              </a:rPr>
              <a:t>January 26 - Day 2</a:t>
            </a:r>
          </a:p>
          <a:p>
            <a:pPr marL="0" indent="0">
              <a:buNone/>
            </a:pPr>
            <a:r>
              <a:rPr lang="en-US" sz="1800" dirty="0">
                <a:solidFill>
                  <a:schemeClr val="tx1"/>
                </a:solidFill>
              </a:rPr>
              <a:t>6:00 - 8:00 – Catch up on labs not completed on Day-1 (or do optional Homework Labs)</a:t>
            </a:r>
          </a:p>
          <a:p>
            <a:pPr marL="0" indent="0">
              <a:buNone/>
            </a:pPr>
            <a:r>
              <a:rPr lang="en-US" sz="1800" dirty="0">
                <a:solidFill>
                  <a:schemeClr val="tx1"/>
                </a:solidFill>
              </a:rPr>
              <a:t>8:30 - 12:30 - Working sessions with Optimal Blue applications / end user stories</a:t>
            </a:r>
          </a:p>
          <a:p>
            <a:pPr marL="0" indent="0">
              <a:buNone/>
            </a:pPr>
            <a:r>
              <a:rPr lang="en-US" sz="1800" dirty="0">
                <a:solidFill>
                  <a:schemeClr val="tx1"/>
                </a:solidFill>
              </a:rPr>
              <a:t>(work out your lunch during this time)</a:t>
            </a:r>
          </a:p>
          <a:p>
            <a:pPr marL="0" indent="0">
              <a:buNone/>
            </a:pPr>
            <a:r>
              <a:rPr lang="en-US" sz="1800" dirty="0">
                <a:solidFill>
                  <a:schemeClr val="tx1"/>
                </a:solidFill>
              </a:rPr>
              <a:t>12:30 – 2:00 Your Demos from CoPilot Use with your stories or tasks</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8277</TotalTime>
  <Words>4378</Words>
  <Application>Microsoft Office PowerPoint</Application>
  <PresentationFormat>Widescreen</PresentationFormat>
  <Paragraphs>334</Paragraphs>
  <Slides>36</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-apple-system-font</vt:lpstr>
      <vt:lpstr>Aptos</vt:lpstr>
      <vt:lpstr>Arial</vt:lpstr>
      <vt:lpstr>Consolas</vt:lpstr>
      <vt:lpstr>Dante</vt:lpstr>
      <vt:lpstr>Dante (Headings)2</vt:lpstr>
      <vt:lpstr>Helvetica Neue Medium</vt:lpstr>
      <vt:lpstr>Raleway</vt:lpstr>
      <vt:lpstr>Roboto Mono</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Prompt Engineering - Review</vt:lpstr>
      <vt:lpstr>PowerPoint Presentation</vt:lpstr>
      <vt:lpstr>PowerPoint Presentation</vt:lpstr>
      <vt:lpstr>PowerPoint Presentation</vt:lpstr>
      <vt:lpstr>PowerPoint Presentation</vt:lpstr>
      <vt:lpstr>Zero-Shot Programming  with Copilot</vt:lpstr>
      <vt:lpstr>One-shot Programming  with Copilot</vt:lpstr>
      <vt:lpstr>PowerPoint Presentation</vt:lpstr>
      <vt:lpstr>Prompt Engineering</vt:lpstr>
      <vt:lpstr>PowerPoint Presentation</vt:lpstr>
      <vt:lpstr>Improving CoPilot</vt:lpstr>
      <vt:lpstr>Indexing your Repo</vt:lpstr>
      <vt:lpstr>Query your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28</cp:revision>
  <cp:lastPrinted>2024-01-10T16:59:05Z</cp:lastPrinted>
  <dcterms:created xsi:type="dcterms:W3CDTF">2023-10-31T21:50:37Z</dcterms:created>
  <dcterms:modified xsi:type="dcterms:W3CDTF">2024-01-25T02:19:14Z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